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9" r:id="rId1"/>
  </p:sldMasterIdLst>
  <p:notesMasterIdLst>
    <p:notesMasterId r:id="rId23"/>
  </p:notesMasterIdLst>
  <p:sldIdLst>
    <p:sldId id="267" r:id="rId2"/>
    <p:sldId id="274" r:id="rId3"/>
    <p:sldId id="275" r:id="rId4"/>
    <p:sldId id="269" r:id="rId5"/>
    <p:sldId id="257" r:id="rId6"/>
    <p:sldId id="268" r:id="rId7"/>
    <p:sldId id="258" r:id="rId8"/>
    <p:sldId id="270" r:id="rId9"/>
    <p:sldId id="271" r:id="rId10"/>
    <p:sldId id="259" r:id="rId11"/>
    <p:sldId id="260" r:id="rId12"/>
    <p:sldId id="261" r:id="rId13"/>
    <p:sldId id="262" r:id="rId14"/>
    <p:sldId id="263" r:id="rId15"/>
    <p:sldId id="264" r:id="rId16"/>
    <p:sldId id="266" r:id="rId17"/>
    <p:sldId id="276" r:id="rId18"/>
    <p:sldId id="277" r:id="rId19"/>
    <p:sldId id="278" r:id="rId20"/>
    <p:sldId id="273" r:id="rId21"/>
    <p:sldId id="272"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3FCD1E6B-36EA-48C9-8736-5554BD767583}">
  <a:tblStyle styleId="{3FCD1E6B-36EA-48C9-8736-5554BD76758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showComments="0">
  <p:normalViewPr>
    <p:restoredLeft sz="15622"/>
    <p:restoredTop sz="94618"/>
  </p:normalViewPr>
  <p:slideViewPr>
    <p:cSldViewPr snapToGrid="0">
      <p:cViewPr>
        <p:scale>
          <a:sx n="100" d="100"/>
          <a:sy n="100" d="100"/>
        </p:scale>
        <p:origin x="-584" y="-384"/>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76237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5"/>
        <p:cNvGrpSpPr/>
        <p:nvPr/>
      </p:nvGrpSpPr>
      <p:grpSpPr>
        <a:xfrm>
          <a:off x="0" y="0"/>
          <a:ext cx="0" cy="0"/>
          <a:chOff x="0" y="0"/>
          <a:chExt cx="0" cy="0"/>
        </a:xfrm>
      </p:grpSpPr>
      <p:sp>
        <p:nvSpPr>
          <p:cNvPr id="56" name="Google Shape;56;g5ce8de80d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5ce8de80d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9730405"/>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3"/>
        <p:cNvGrpSpPr/>
        <p:nvPr/>
      </p:nvGrpSpPr>
      <p:grpSpPr>
        <a:xfrm>
          <a:off x="0" y="0"/>
          <a:ext cx="0" cy="0"/>
          <a:chOff x="0" y="0"/>
          <a:chExt cx="0" cy="0"/>
        </a:xfrm>
      </p:grpSpPr>
      <p:sp>
        <p:nvSpPr>
          <p:cNvPr id="64" name="Google Shape;64;g5d4399d5a3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5d4399d5a3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68284575"/>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2"/>
        <p:cNvGrpSpPr/>
        <p:nvPr/>
      </p:nvGrpSpPr>
      <p:grpSpPr>
        <a:xfrm>
          <a:off x="0" y="0"/>
          <a:ext cx="0" cy="0"/>
          <a:chOff x="0" y="0"/>
          <a:chExt cx="0" cy="0"/>
        </a:xfrm>
      </p:grpSpPr>
      <p:sp>
        <p:nvSpPr>
          <p:cNvPr id="73" name="Google Shape;73;g5e00c4864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5e00c4864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0753637"/>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0"/>
        <p:cNvGrpSpPr/>
        <p:nvPr/>
      </p:nvGrpSpPr>
      <p:grpSpPr>
        <a:xfrm>
          <a:off x="0" y="0"/>
          <a:ext cx="0" cy="0"/>
          <a:chOff x="0" y="0"/>
          <a:chExt cx="0" cy="0"/>
        </a:xfrm>
      </p:grpSpPr>
      <p:sp>
        <p:nvSpPr>
          <p:cNvPr id="81" name="Google Shape;81;g5e00c4864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e00c4864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090566"/>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8"/>
        <p:cNvGrpSpPr/>
        <p:nvPr/>
      </p:nvGrpSpPr>
      <p:grpSpPr>
        <a:xfrm>
          <a:off x="0" y="0"/>
          <a:ext cx="0" cy="0"/>
          <a:chOff x="0" y="0"/>
          <a:chExt cx="0" cy="0"/>
        </a:xfrm>
      </p:grpSpPr>
      <p:sp>
        <p:nvSpPr>
          <p:cNvPr id="89" name="Google Shape;89;g5e00c48642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5e00c4864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5584928"/>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6"/>
        <p:cNvGrpSpPr/>
        <p:nvPr/>
      </p:nvGrpSpPr>
      <p:grpSpPr>
        <a:xfrm>
          <a:off x="0" y="0"/>
          <a:ext cx="0" cy="0"/>
          <a:chOff x="0" y="0"/>
          <a:chExt cx="0" cy="0"/>
        </a:xfrm>
      </p:grpSpPr>
      <p:sp>
        <p:nvSpPr>
          <p:cNvPr id="97" name="Google Shape;97;g5e2d874599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5e2d87459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2134074"/>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4"/>
        <p:cNvGrpSpPr/>
        <p:nvPr/>
      </p:nvGrpSpPr>
      <p:grpSpPr>
        <a:xfrm>
          <a:off x="0" y="0"/>
          <a:ext cx="0" cy="0"/>
          <a:chOff x="0" y="0"/>
          <a:chExt cx="0" cy="0"/>
        </a:xfrm>
      </p:grpSpPr>
      <p:sp>
        <p:nvSpPr>
          <p:cNvPr id="105" name="Google Shape;105;g5e00c48642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5e00c4864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09018788"/>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2"/>
        <p:cNvGrpSpPr/>
        <p:nvPr/>
      </p:nvGrpSpPr>
      <p:grpSpPr>
        <a:xfrm>
          <a:off x="0" y="0"/>
          <a:ext cx="0" cy="0"/>
          <a:chOff x="0" y="0"/>
          <a:chExt cx="0" cy="0"/>
        </a:xfrm>
      </p:grpSpPr>
      <p:sp>
        <p:nvSpPr>
          <p:cNvPr id="113" name="Google Shape;113;g5e2d8745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5e2d8745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1176181"/>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8"/>
        <p:cNvGrpSpPr/>
        <p:nvPr/>
      </p:nvGrpSpPr>
      <p:grpSpPr>
        <a:xfrm>
          <a:off x="0" y="0"/>
          <a:ext cx="0" cy="0"/>
          <a:chOff x="0" y="0"/>
          <a:chExt cx="0" cy="0"/>
        </a:xfrm>
      </p:grpSpPr>
      <p:sp>
        <p:nvSpPr>
          <p:cNvPr id="129" name="Google Shape;129;g5f4e28477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5f4e28477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43923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 Id="rId3"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h4g nsbcuw combo logo psd.jpg"/>
          <p:cNvPicPr>
            <a:picLocks noChangeAspect="1"/>
          </p:cNvPicPr>
          <p:nvPr/>
        </p:nvPicPr>
        <p:blipFill>
          <a:blip r:embed="rId2"/>
          <a:stretch>
            <a:fillRect/>
          </a:stretch>
        </p:blipFill>
        <p:spPr>
          <a:xfrm>
            <a:off x="2796398" y="194688"/>
            <a:ext cx="4037734" cy="1083739"/>
          </a:xfrm>
          <a:prstGeom prst="rect">
            <a:avLst/>
          </a:prstGeom>
        </p:spPr>
      </p:pic>
      <p:pic>
        <p:nvPicPr>
          <p:cNvPr id="9" name="Picture 8" descr="ACSBCLOGO19.png"/>
          <p:cNvPicPr>
            <a:picLocks noChangeAspect="1"/>
          </p:cNvPicPr>
          <p:nvPr/>
        </p:nvPicPr>
        <p:blipFill>
          <a:blip r:embed="rId3"/>
          <a:stretch>
            <a:fillRect/>
          </a:stretch>
        </p:blipFill>
        <p:spPr>
          <a:xfrm>
            <a:off x="4201291" y="1436949"/>
            <a:ext cx="1270187" cy="1270187"/>
          </a:xfrm>
          <a:prstGeom prst="rect">
            <a:avLst/>
          </a:prstGeom>
        </p:spPr>
      </p:pic>
      <p:pic>
        <p:nvPicPr>
          <p:cNvPr id="12" name="Picture 11" descr="Screen Shot 2019-08-09 at 4.24.10 PM.png"/>
          <p:cNvPicPr>
            <a:picLocks noChangeAspect="1"/>
          </p:cNvPicPr>
          <p:nvPr/>
        </p:nvPicPr>
        <p:blipFill>
          <a:blip r:embed="rId4"/>
          <a:stretch>
            <a:fillRect/>
          </a:stretch>
        </p:blipFill>
        <p:spPr>
          <a:xfrm>
            <a:off x="3028950" y="2897376"/>
            <a:ext cx="3689350" cy="207467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5"/>
        <p:cNvGrpSpPr/>
        <p:nvPr/>
      </p:nvGrpSpPr>
      <p:grpSpPr>
        <a:xfrm>
          <a:off x="0" y="0"/>
          <a:ext cx="0" cy="0"/>
          <a:chOff x="0" y="0"/>
          <a:chExt cx="0" cy="0"/>
        </a:xfrm>
      </p:grpSpPr>
      <p:pic>
        <p:nvPicPr>
          <p:cNvPr id="76" name="Google Shape;76;p16"/>
          <p:cNvPicPr preferRelativeResize="0"/>
          <p:nvPr/>
        </p:nvPicPr>
        <p:blipFill>
          <a:blip r:embed="rId3">
            <a:alphaModFix/>
          </a:blip>
          <a:stretch>
            <a:fillRect/>
          </a:stretch>
        </p:blipFill>
        <p:spPr>
          <a:xfrm>
            <a:off x="4819577" y="310150"/>
            <a:ext cx="3295398" cy="4293900"/>
          </a:xfrm>
          <a:prstGeom prst="rect">
            <a:avLst/>
          </a:prstGeom>
          <a:noFill/>
          <a:ln>
            <a:noFill/>
          </a:ln>
        </p:spPr>
      </p:pic>
      <p:pic>
        <p:nvPicPr>
          <p:cNvPr id="77" name="Google Shape;77;p16"/>
          <p:cNvPicPr preferRelativeResize="0"/>
          <p:nvPr/>
        </p:nvPicPr>
        <p:blipFill>
          <a:blip r:embed="rId4">
            <a:alphaModFix/>
          </a:blip>
          <a:stretch>
            <a:fillRect/>
          </a:stretch>
        </p:blipFill>
        <p:spPr>
          <a:xfrm>
            <a:off x="656750" y="310151"/>
            <a:ext cx="3295398" cy="4293900"/>
          </a:xfrm>
          <a:prstGeom prst="rect">
            <a:avLst/>
          </a:prstGeom>
          <a:noFill/>
          <a:ln>
            <a:noFill/>
          </a:ln>
        </p:spPr>
      </p:pic>
      <p:sp>
        <p:nvSpPr>
          <p:cNvPr id="78" name="Google Shape;78;p16"/>
          <p:cNvSpPr txBox="1"/>
          <p:nvPr/>
        </p:nvSpPr>
        <p:spPr>
          <a:xfrm>
            <a:off x="880950" y="4604050"/>
            <a:ext cx="2847000" cy="3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chemeClr val="dk1"/>
                </a:solidFill>
              </a:rPr>
              <a:t>BEFORE</a:t>
            </a:r>
            <a:endParaRPr/>
          </a:p>
        </p:txBody>
      </p:sp>
      <p:sp>
        <p:nvSpPr>
          <p:cNvPr id="79" name="Google Shape;79;p16"/>
          <p:cNvSpPr txBox="1"/>
          <p:nvPr/>
        </p:nvSpPr>
        <p:spPr>
          <a:xfrm>
            <a:off x="4967263" y="4604050"/>
            <a:ext cx="3000000" cy="3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rPr>
              <a:t>AFTER</a:t>
            </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3"/>
        <p:cNvGrpSpPr/>
        <p:nvPr/>
      </p:nvGrpSpPr>
      <p:grpSpPr>
        <a:xfrm>
          <a:off x="0" y="0"/>
          <a:ext cx="0" cy="0"/>
          <a:chOff x="0" y="0"/>
          <a:chExt cx="0" cy="0"/>
        </a:xfrm>
      </p:grpSpPr>
      <p:pic>
        <p:nvPicPr>
          <p:cNvPr id="84" name="Google Shape;84;p17"/>
          <p:cNvPicPr preferRelativeResize="0"/>
          <p:nvPr/>
        </p:nvPicPr>
        <p:blipFill>
          <a:blip r:embed="rId3">
            <a:alphaModFix/>
          </a:blip>
          <a:stretch>
            <a:fillRect/>
          </a:stretch>
        </p:blipFill>
        <p:spPr>
          <a:xfrm>
            <a:off x="4095788" y="653337"/>
            <a:ext cx="4588112" cy="3535463"/>
          </a:xfrm>
          <a:prstGeom prst="rect">
            <a:avLst/>
          </a:prstGeom>
          <a:noFill/>
          <a:ln>
            <a:noFill/>
          </a:ln>
        </p:spPr>
      </p:pic>
      <p:pic>
        <p:nvPicPr>
          <p:cNvPr id="85" name="Google Shape;85;p17"/>
          <p:cNvPicPr preferRelativeResize="0"/>
          <p:nvPr/>
        </p:nvPicPr>
        <p:blipFill>
          <a:blip r:embed="rId4">
            <a:alphaModFix/>
          </a:blip>
          <a:stretch>
            <a:fillRect/>
          </a:stretch>
        </p:blipFill>
        <p:spPr>
          <a:xfrm>
            <a:off x="768025" y="214824"/>
            <a:ext cx="2178887" cy="3973962"/>
          </a:xfrm>
          <a:prstGeom prst="rect">
            <a:avLst/>
          </a:prstGeom>
          <a:noFill/>
          <a:ln>
            <a:noFill/>
          </a:ln>
        </p:spPr>
      </p:pic>
      <p:sp>
        <p:nvSpPr>
          <p:cNvPr id="86" name="Google Shape;86;p17"/>
          <p:cNvSpPr txBox="1"/>
          <p:nvPr/>
        </p:nvSpPr>
        <p:spPr>
          <a:xfrm>
            <a:off x="4889838" y="4589950"/>
            <a:ext cx="3000000" cy="41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rPr>
              <a:t>AFTER</a:t>
            </a:r>
            <a:endParaRPr/>
          </a:p>
        </p:txBody>
      </p:sp>
      <p:sp>
        <p:nvSpPr>
          <p:cNvPr id="87" name="Google Shape;87;p17"/>
          <p:cNvSpPr txBox="1"/>
          <p:nvPr/>
        </p:nvSpPr>
        <p:spPr>
          <a:xfrm>
            <a:off x="357450" y="4589950"/>
            <a:ext cx="3000000" cy="41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rPr>
              <a:t>BEFORE</a:t>
            </a:r>
            <a:endParaRPr>
              <a:solidFill>
                <a:schemeClr val="dk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1"/>
        <p:cNvGrpSpPr/>
        <p:nvPr/>
      </p:nvGrpSpPr>
      <p:grpSpPr>
        <a:xfrm>
          <a:off x="0" y="0"/>
          <a:ext cx="0" cy="0"/>
          <a:chOff x="0" y="0"/>
          <a:chExt cx="0" cy="0"/>
        </a:xfrm>
      </p:grpSpPr>
      <p:pic>
        <p:nvPicPr>
          <p:cNvPr id="92" name="Google Shape;92;p18"/>
          <p:cNvPicPr preferRelativeResize="0"/>
          <p:nvPr/>
        </p:nvPicPr>
        <p:blipFill>
          <a:blip r:embed="rId3">
            <a:alphaModFix/>
          </a:blip>
          <a:stretch>
            <a:fillRect/>
          </a:stretch>
        </p:blipFill>
        <p:spPr>
          <a:xfrm>
            <a:off x="4889759" y="257813"/>
            <a:ext cx="3274742" cy="4193138"/>
          </a:xfrm>
          <a:prstGeom prst="rect">
            <a:avLst/>
          </a:prstGeom>
          <a:noFill/>
          <a:ln>
            <a:noFill/>
          </a:ln>
        </p:spPr>
      </p:pic>
      <p:pic>
        <p:nvPicPr>
          <p:cNvPr id="93" name="Google Shape;93;p18"/>
          <p:cNvPicPr preferRelativeResize="0"/>
          <p:nvPr/>
        </p:nvPicPr>
        <p:blipFill>
          <a:blip r:embed="rId4">
            <a:alphaModFix/>
          </a:blip>
          <a:stretch>
            <a:fillRect/>
          </a:stretch>
        </p:blipFill>
        <p:spPr>
          <a:xfrm>
            <a:off x="491025" y="257800"/>
            <a:ext cx="3274742" cy="4193138"/>
          </a:xfrm>
          <a:prstGeom prst="rect">
            <a:avLst/>
          </a:prstGeom>
          <a:noFill/>
          <a:ln>
            <a:noFill/>
          </a:ln>
        </p:spPr>
      </p:pic>
      <p:sp>
        <p:nvSpPr>
          <p:cNvPr id="94" name="Google Shape;94;p18"/>
          <p:cNvSpPr txBox="1"/>
          <p:nvPr/>
        </p:nvSpPr>
        <p:spPr>
          <a:xfrm>
            <a:off x="5027113" y="4450950"/>
            <a:ext cx="3000000" cy="51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rPr>
              <a:t>AFTER</a:t>
            </a:r>
            <a:endParaRPr/>
          </a:p>
        </p:txBody>
      </p:sp>
      <p:sp>
        <p:nvSpPr>
          <p:cNvPr id="95" name="Google Shape;95;p18"/>
          <p:cNvSpPr txBox="1"/>
          <p:nvPr/>
        </p:nvSpPr>
        <p:spPr>
          <a:xfrm>
            <a:off x="628400" y="4450950"/>
            <a:ext cx="3000000" cy="51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rPr>
              <a:t>BEFORE</a:t>
            </a:r>
            <a:endParaRPr>
              <a:solidFill>
                <a:schemeClr val="dk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9"/>
        <p:cNvGrpSpPr/>
        <p:nvPr/>
      </p:nvGrpSpPr>
      <p:grpSpPr>
        <a:xfrm>
          <a:off x="0" y="0"/>
          <a:ext cx="0" cy="0"/>
          <a:chOff x="0" y="0"/>
          <a:chExt cx="0" cy="0"/>
        </a:xfrm>
      </p:grpSpPr>
      <p:pic>
        <p:nvPicPr>
          <p:cNvPr id="100" name="Google Shape;100;p19"/>
          <p:cNvPicPr preferRelativeResize="0"/>
          <p:nvPr/>
        </p:nvPicPr>
        <p:blipFill>
          <a:blip r:embed="rId3">
            <a:alphaModFix/>
          </a:blip>
          <a:stretch>
            <a:fillRect/>
          </a:stretch>
        </p:blipFill>
        <p:spPr>
          <a:xfrm>
            <a:off x="849775" y="571750"/>
            <a:ext cx="3000000" cy="4000001"/>
          </a:xfrm>
          <a:prstGeom prst="rect">
            <a:avLst/>
          </a:prstGeom>
          <a:noFill/>
          <a:ln>
            <a:noFill/>
          </a:ln>
        </p:spPr>
      </p:pic>
      <p:pic>
        <p:nvPicPr>
          <p:cNvPr id="101" name="Google Shape;101;p19"/>
          <p:cNvPicPr preferRelativeResize="0"/>
          <p:nvPr/>
        </p:nvPicPr>
        <p:blipFill>
          <a:blip r:embed="rId4">
            <a:alphaModFix/>
          </a:blip>
          <a:stretch>
            <a:fillRect/>
          </a:stretch>
        </p:blipFill>
        <p:spPr>
          <a:xfrm>
            <a:off x="5241625" y="550037"/>
            <a:ext cx="3032575" cy="4043426"/>
          </a:xfrm>
          <a:prstGeom prst="rect">
            <a:avLst/>
          </a:prstGeom>
          <a:noFill/>
          <a:ln>
            <a:noFill/>
          </a:ln>
        </p:spPr>
      </p:pic>
      <p:sp>
        <p:nvSpPr>
          <p:cNvPr id="102" name="Google Shape;102;p19"/>
          <p:cNvSpPr txBox="1"/>
          <p:nvPr/>
        </p:nvSpPr>
        <p:spPr>
          <a:xfrm>
            <a:off x="849763" y="4542000"/>
            <a:ext cx="3000000" cy="51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rPr>
              <a:t>BEFORE</a:t>
            </a:r>
            <a:endParaRPr/>
          </a:p>
        </p:txBody>
      </p:sp>
      <p:sp>
        <p:nvSpPr>
          <p:cNvPr id="103" name="Google Shape;103;p19"/>
          <p:cNvSpPr txBox="1"/>
          <p:nvPr/>
        </p:nvSpPr>
        <p:spPr>
          <a:xfrm>
            <a:off x="5257900" y="4630500"/>
            <a:ext cx="3000000" cy="51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rPr>
              <a:t>AFTER</a:t>
            </a:r>
            <a:endParaRPr>
              <a:solidFill>
                <a:schemeClr val="dk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7"/>
        <p:cNvGrpSpPr/>
        <p:nvPr/>
      </p:nvGrpSpPr>
      <p:grpSpPr>
        <a:xfrm>
          <a:off x="0" y="0"/>
          <a:ext cx="0" cy="0"/>
          <a:chOff x="0" y="0"/>
          <a:chExt cx="0" cy="0"/>
        </a:xfrm>
      </p:grpSpPr>
      <p:pic>
        <p:nvPicPr>
          <p:cNvPr id="108" name="Google Shape;108;p20"/>
          <p:cNvPicPr preferRelativeResize="0"/>
          <p:nvPr/>
        </p:nvPicPr>
        <p:blipFill>
          <a:blip r:embed="rId3">
            <a:alphaModFix/>
          </a:blip>
          <a:stretch>
            <a:fillRect/>
          </a:stretch>
        </p:blipFill>
        <p:spPr>
          <a:xfrm>
            <a:off x="4728614" y="140125"/>
            <a:ext cx="3386112" cy="4401875"/>
          </a:xfrm>
          <a:prstGeom prst="rect">
            <a:avLst/>
          </a:prstGeom>
          <a:noFill/>
          <a:ln>
            <a:noFill/>
          </a:ln>
        </p:spPr>
      </p:pic>
      <p:pic>
        <p:nvPicPr>
          <p:cNvPr id="109" name="Google Shape;109;p20"/>
          <p:cNvPicPr preferRelativeResize="0"/>
          <p:nvPr/>
        </p:nvPicPr>
        <p:blipFill>
          <a:blip r:embed="rId4">
            <a:alphaModFix/>
          </a:blip>
          <a:stretch>
            <a:fillRect/>
          </a:stretch>
        </p:blipFill>
        <p:spPr>
          <a:xfrm>
            <a:off x="656725" y="140125"/>
            <a:ext cx="3386112" cy="4401875"/>
          </a:xfrm>
          <a:prstGeom prst="rect">
            <a:avLst/>
          </a:prstGeom>
          <a:noFill/>
          <a:ln>
            <a:noFill/>
          </a:ln>
        </p:spPr>
      </p:pic>
      <p:sp>
        <p:nvSpPr>
          <p:cNvPr id="110" name="Google Shape;110;p20"/>
          <p:cNvSpPr txBox="1"/>
          <p:nvPr/>
        </p:nvSpPr>
        <p:spPr>
          <a:xfrm>
            <a:off x="4921663" y="4542000"/>
            <a:ext cx="3000000" cy="51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rPr>
              <a:t>AFTER</a:t>
            </a:r>
            <a:endParaRPr/>
          </a:p>
        </p:txBody>
      </p:sp>
      <p:sp>
        <p:nvSpPr>
          <p:cNvPr id="111" name="Google Shape;111;p20"/>
          <p:cNvSpPr txBox="1"/>
          <p:nvPr/>
        </p:nvSpPr>
        <p:spPr>
          <a:xfrm>
            <a:off x="849763" y="4542000"/>
            <a:ext cx="3000000" cy="51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rPr>
              <a:t>BEFORE</a:t>
            </a: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15"/>
        <p:cNvGrpSpPr/>
        <p:nvPr/>
      </p:nvGrpSpPr>
      <p:grpSpPr>
        <a:xfrm>
          <a:off x="0" y="0"/>
          <a:ext cx="0" cy="0"/>
          <a:chOff x="0" y="0"/>
          <a:chExt cx="0" cy="0"/>
        </a:xfrm>
      </p:grpSpPr>
      <p:pic>
        <p:nvPicPr>
          <p:cNvPr id="116" name="Google Shape;116;p21"/>
          <p:cNvPicPr preferRelativeResize="0"/>
          <p:nvPr/>
        </p:nvPicPr>
        <p:blipFill>
          <a:blip r:embed="rId3">
            <a:alphaModFix/>
          </a:blip>
          <a:stretch>
            <a:fillRect/>
          </a:stretch>
        </p:blipFill>
        <p:spPr>
          <a:xfrm>
            <a:off x="985125" y="616300"/>
            <a:ext cx="2933175" cy="3910900"/>
          </a:xfrm>
          <a:prstGeom prst="rect">
            <a:avLst/>
          </a:prstGeom>
          <a:noFill/>
          <a:ln>
            <a:noFill/>
          </a:ln>
        </p:spPr>
      </p:pic>
      <p:pic>
        <p:nvPicPr>
          <p:cNvPr id="117" name="Google Shape;117;p21"/>
          <p:cNvPicPr preferRelativeResize="0"/>
          <p:nvPr/>
        </p:nvPicPr>
        <p:blipFill>
          <a:blip r:embed="rId4">
            <a:alphaModFix/>
          </a:blip>
          <a:stretch>
            <a:fillRect/>
          </a:stretch>
        </p:blipFill>
        <p:spPr>
          <a:xfrm>
            <a:off x="4995324" y="616300"/>
            <a:ext cx="2933175" cy="3910901"/>
          </a:xfrm>
          <a:prstGeom prst="rect">
            <a:avLst/>
          </a:prstGeom>
          <a:noFill/>
          <a:ln>
            <a:noFill/>
          </a:ln>
        </p:spPr>
      </p:pic>
      <p:sp>
        <p:nvSpPr>
          <p:cNvPr id="118" name="Google Shape;118;p21"/>
          <p:cNvSpPr txBox="1"/>
          <p:nvPr/>
        </p:nvSpPr>
        <p:spPr>
          <a:xfrm>
            <a:off x="951700" y="4565975"/>
            <a:ext cx="3000000" cy="51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rPr>
              <a:t>BEFORE</a:t>
            </a:r>
            <a:endParaRPr/>
          </a:p>
        </p:txBody>
      </p:sp>
      <p:sp>
        <p:nvSpPr>
          <p:cNvPr id="119" name="Google Shape;119;p21"/>
          <p:cNvSpPr txBox="1"/>
          <p:nvPr/>
        </p:nvSpPr>
        <p:spPr>
          <a:xfrm>
            <a:off x="4961900" y="4565975"/>
            <a:ext cx="3000000" cy="51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rPr>
              <a:t>AFTER</a:t>
            </a: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31"/>
        <p:cNvGrpSpPr/>
        <p:nvPr/>
      </p:nvGrpSpPr>
      <p:grpSpPr>
        <a:xfrm>
          <a:off x="0" y="0"/>
          <a:ext cx="0" cy="0"/>
          <a:chOff x="0" y="0"/>
          <a:chExt cx="0" cy="0"/>
        </a:xfrm>
      </p:grpSpPr>
      <p:pic>
        <p:nvPicPr>
          <p:cNvPr id="132" name="Google Shape;132;p23"/>
          <p:cNvPicPr preferRelativeResize="0"/>
          <p:nvPr/>
        </p:nvPicPr>
        <p:blipFill>
          <a:blip r:embed="rId3">
            <a:alphaModFix/>
          </a:blip>
          <a:stretch>
            <a:fillRect/>
          </a:stretch>
        </p:blipFill>
        <p:spPr>
          <a:xfrm>
            <a:off x="4903075" y="726800"/>
            <a:ext cx="3689876" cy="3689876"/>
          </a:xfrm>
          <a:prstGeom prst="rect">
            <a:avLst/>
          </a:prstGeom>
          <a:noFill/>
          <a:ln>
            <a:noFill/>
          </a:ln>
        </p:spPr>
      </p:pic>
      <p:pic>
        <p:nvPicPr>
          <p:cNvPr id="133" name="Google Shape;133;p23"/>
          <p:cNvPicPr preferRelativeResize="0"/>
          <p:nvPr/>
        </p:nvPicPr>
        <p:blipFill>
          <a:blip r:embed="rId4">
            <a:alphaModFix/>
          </a:blip>
          <a:stretch>
            <a:fillRect/>
          </a:stretch>
        </p:blipFill>
        <p:spPr>
          <a:xfrm>
            <a:off x="502250" y="726800"/>
            <a:ext cx="3689876" cy="3689900"/>
          </a:xfrm>
          <a:prstGeom prst="rect">
            <a:avLst/>
          </a:prstGeom>
          <a:noFill/>
          <a:ln>
            <a:noFill/>
          </a:ln>
        </p:spPr>
      </p:pic>
      <p:sp>
        <p:nvSpPr>
          <p:cNvPr id="134" name="Google Shape;134;p23"/>
          <p:cNvSpPr txBox="1"/>
          <p:nvPr/>
        </p:nvSpPr>
        <p:spPr>
          <a:xfrm>
            <a:off x="847175" y="4541425"/>
            <a:ext cx="3000000" cy="51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rPr>
              <a:t>BEFORE</a:t>
            </a:r>
            <a:endParaRPr/>
          </a:p>
        </p:txBody>
      </p:sp>
      <p:sp>
        <p:nvSpPr>
          <p:cNvPr id="135" name="Google Shape;135;p23"/>
          <p:cNvSpPr txBox="1"/>
          <p:nvPr/>
        </p:nvSpPr>
        <p:spPr>
          <a:xfrm>
            <a:off x="5248013" y="4541425"/>
            <a:ext cx="3000000" cy="51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rPr>
              <a:t>AFTER</a:t>
            </a: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981325" y="1037673"/>
            <a:ext cx="7821737" cy="1384995"/>
          </a:xfrm>
          <a:prstGeom prst="rect">
            <a:avLst/>
          </a:prstGeom>
          <a:noFill/>
        </p:spPr>
        <p:txBody>
          <a:bodyPr wrap="square" rtlCol="0">
            <a:spAutoFit/>
          </a:bodyPr>
          <a:lstStyle/>
          <a:p>
            <a:r>
              <a:rPr lang="en-US" sz="3600" b="1" dirty="0" smtClean="0">
                <a:latin typeface="Roboto"/>
                <a:cs typeface="Roboto"/>
              </a:rPr>
              <a:t>Project:</a:t>
            </a:r>
          </a:p>
          <a:p>
            <a:r>
              <a:rPr lang="en-US" sz="2400" dirty="0" smtClean="0">
                <a:latin typeface="Roboto"/>
                <a:cs typeface="Roboto"/>
              </a:rPr>
              <a:t>1 Coordinator + 1 </a:t>
            </a:r>
            <a:r>
              <a:rPr lang="en-US" sz="2400" dirty="0" smtClean="0">
                <a:latin typeface="Roboto"/>
                <a:cs typeface="Roboto"/>
              </a:rPr>
              <a:t>Minimum Time AmeriCorps </a:t>
            </a:r>
            <a:r>
              <a:rPr lang="en-US" sz="2400" dirty="0" smtClean="0">
                <a:latin typeface="Roboto"/>
                <a:cs typeface="Roboto"/>
              </a:rPr>
              <a:t>Member </a:t>
            </a:r>
          </a:p>
          <a:p>
            <a:r>
              <a:rPr lang="en-US" sz="2400" dirty="0" smtClean="0">
                <a:latin typeface="Roboto"/>
                <a:cs typeface="Roboto"/>
              </a:rPr>
              <a:t>+ 1 AmeriCorps VISTA + 4-5 Staff   </a:t>
            </a:r>
            <a:endParaRPr lang="en-US" sz="2400" dirty="0" smtClean="0">
              <a:latin typeface="Roboto"/>
              <a:cs typeface="Roboto"/>
            </a:endParaRPr>
          </a:p>
        </p:txBody>
      </p:sp>
      <p:pic>
        <p:nvPicPr>
          <p:cNvPr id="9" name="Picture 8" descr="IMG_5173.jpg"/>
          <p:cNvPicPr>
            <a:picLocks noChangeAspect="1"/>
          </p:cNvPicPr>
          <p:nvPr/>
        </p:nvPicPr>
        <p:blipFill>
          <a:blip r:embed="rId2"/>
          <a:stretch>
            <a:fillRect/>
          </a:stretch>
        </p:blipFill>
        <p:spPr>
          <a:xfrm>
            <a:off x="2889211" y="2438400"/>
            <a:ext cx="3407109" cy="2540000"/>
          </a:xfrm>
          <a:prstGeom prst="rect">
            <a:avLst/>
          </a:prstGeom>
          <a:ln>
            <a:noFill/>
          </a:ln>
          <a:effectLst>
            <a:outerShdw blurRad="292100" dist="139700" dir="2700000" algn="tl" rotWithShape="0">
              <a:srgbClr val="333333">
                <a:alpha val="65000"/>
              </a:srgbClr>
            </a:outerShdw>
          </a:effectLst>
        </p:spPr>
      </p:pic>
      <p:pic>
        <p:nvPicPr>
          <p:cNvPr id="8" name="Picture 7" descr="h4g nsbcuw combo logo psd.jpg"/>
          <p:cNvPicPr>
            <a:picLocks noChangeAspect="1"/>
          </p:cNvPicPr>
          <p:nvPr/>
        </p:nvPicPr>
        <p:blipFill>
          <a:blip r:embed="rId3"/>
          <a:stretch>
            <a:fillRect/>
          </a:stretch>
        </p:blipFill>
        <p:spPr>
          <a:xfrm>
            <a:off x="2796398" y="0"/>
            <a:ext cx="4037734" cy="108373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330201" y="1168400"/>
            <a:ext cx="8597900" cy="3693318"/>
          </a:xfrm>
          <a:prstGeom prst="rect">
            <a:avLst/>
          </a:prstGeom>
          <a:noFill/>
        </p:spPr>
        <p:txBody>
          <a:bodyPr wrap="square" rtlCol="0">
            <a:spAutoFit/>
          </a:bodyPr>
          <a:lstStyle/>
          <a:p>
            <a:r>
              <a:rPr lang="en-US" sz="3600" b="1" dirty="0" smtClean="0">
                <a:latin typeface="Roboto"/>
                <a:cs typeface="Roboto"/>
              </a:rPr>
              <a:t>Project:</a:t>
            </a:r>
          </a:p>
          <a:p>
            <a:r>
              <a:rPr lang="en-US" sz="2200" dirty="0" smtClean="0">
                <a:latin typeface="Roboto"/>
                <a:cs typeface="Roboto"/>
              </a:rPr>
              <a:t>We hope to expand staffing with the anticipation of an increase in issue submission with the impending school-year. With increased staff, we can empower more individuals with work experience and references and equip them with the necessary tools to transition out of homelessness.</a:t>
            </a:r>
            <a:r>
              <a:rPr lang="en-US" sz="2200" dirty="0" smtClean="0">
                <a:latin typeface="Roboto"/>
                <a:cs typeface="Roboto"/>
              </a:rPr>
              <a:t> The </a:t>
            </a:r>
            <a:r>
              <a:rPr lang="en-US" sz="2200" dirty="0" smtClean="0">
                <a:latin typeface="Roboto"/>
                <a:cs typeface="Roboto"/>
              </a:rPr>
              <a:t>addition of a United Way Home for Good Staff member and an AmeriCorps VISTA will facilitate management and allow for the development of more special projects, such as marketing initiatives, community member</a:t>
            </a:r>
            <a:r>
              <a:rPr lang="en-US" sz="2200" dirty="0" smtClean="0">
                <a:latin typeface="Roboto"/>
                <a:cs typeface="Roboto"/>
              </a:rPr>
              <a:t> </a:t>
            </a:r>
            <a:r>
              <a:rPr lang="en-US" sz="2200" i="1" dirty="0" err="1" smtClean="0">
                <a:latin typeface="Roboto" charset="0"/>
                <a:ea typeface="Roboto" charset="0"/>
                <a:cs typeface="Roboto" charset="0"/>
              </a:rPr>
              <a:t>SeeClickFix</a:t>
            </a:r>
            <a:r>
              <a:rPr lang="en-US" sz="2200" i="1" dirty="0" smtClean="0">
                <a:latin typeface="Roboto" charset="0"/>
                <a:ea typeface="Roboto" charset="0"/>
                <a:cs typeface="Roboto" charset="0"/>
              </a:rPr>
              <a:t> </a:t>
            </a:r>
            <a:r>
              <a:rPr lang="en-US" sz="2200" dirty="0" smtClean="0">
                <a:latin typeface="Roboto" charset="0"/>
                <a:ea typeface="Roboto" charset="0"/>
                <a:cs typeface="Roboto" charset="0"/>
              </a:rPr>
              <a:t>app</a:t>
            </a:r>
            <a:r>
              <a:rPr lang="en-US" sz="2200" dirty="0" smtClean="0">
                <a:latin typeface="Roboto"/>
                <a:cs typeface="Roboto"/>
              </a:rPr>
              <a:t> </a:t>
            </a:r>
            <a:r>
              <a:rPr lang="en-US" sz="2200" dirty="0" smtClean="0">
                <a:latin typeface="Roboto"/>
                <a:cs typeface="Roboto"/>
              </a:rPr>
              <a:t>engagement, and volunteer opportunities for </a:t>
            </a:r>
            <a:r>
              <a:rPr lang="en-US" sz="2200" dirty="0" smtClean="0">
                <a:latin typeface="Roboto"/>
                <a:cs typeface="Roboto"/>
              </a:rPr>
              <a:t>beautification. </a:t>
            </a:r>
            <a:endParaRPr lang="en-US" sz="2200" dirty="0" smtClean="0">
              <a:latin typeface="Roboto"/>
              <a:cs typeface="Roboto"/>
            </a:endParaRPr>
          </a:p>
        </p:txBody>
      </p:sp>
      <p:pic>
        <p:nvPicPr>
          <p:cNvPr id="8" name="Picture 7" descr="h4g nsbcuw combo logo psd.jpg"/>
          <p:cNvPicPr>
            <a:picLocks noChangeAspect="1"/>
          </p:cNvPicPr>
          <p:nvPr/>
        </p:nvPicPr>
        <p:blipFill>
          <a:blip r:embed="rId2"/>
          <a:stretch>
            <a:fillRect/>
          </a:stretch>
        </p:blipFill>
        <p:spPr>
          <a:xfrm>
            <a:off x="2796398" y="0"/>
            <a:ext cx="4037734" cy="108373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h4g nsbcuw combo logo psd.jpg"/>
          <p:cNvPicPr>
            <a:picLocks noChangeAspect="1"/>
          </p:cNvPicPr>
          <p:nvPr/>
        </p:nvPicPr>
        <p:blipFill>
          <a:blip r:embed="rId2"/>
          <a:stretch>
            <a:fillRect/>
          </a:stretch>
        </p:blipFill>
        <p:spPr>
          <a:xfrm>
            <a:off x="2796398" y="0"/>
            <a:ext cx="4037734" cy="1083739"/>
          </a:xfrm>
          <a:prstGeom prst="rect">
            <a:avLst/>
          </a:prstGeom>
        </p:spPr>
      </p:pic>
      <p:pic>
        <p:nvPicPr>
          <p:cNvPr id="4" name="Picture 3" descr="Screen Shot 2019-08-12 at 4.40.57 PM.png"/>
          <p:cNvPicPr>
            <a:picLocks noChangeAspect="1"/>
          </p:cNvPicPr>
          <p:nvPr/>
        </p:nvPicPr>
        <p:blipFill>
          <a:blip r:embed="rId3"/>
          <a:stretch>
            <a:fillRect/>
          </a:stretch>
        </p:blipFill>
        <p:spPr>
          <a:xfrm>
            <a:off x="698500" y="1174750"/>
            <a:ext cx="7924800" cy="37211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393700" y="1320800"/>
            <a:ext cx="8242300" cy="2708434"/>
          </a:xfrm>
          <a:prstGeom prst="rect">
            <a:avLst/>
          </a:prstGeom>
          <a:noFill/>
        </p:spPr>
        <p:txBody>
          <a:bodyPr wrap="square" rtlCol="0">
            <a:spAutoFit/>
          </a:bodyPr>
          <a:lstStyle/>
          <a:p>
            <a:r>
              <a:rPr lang="en-US" sz="3600" b="1" dirty="0" smtClean="0">
                <a:latin typeface="Roboto" charset="0"/>
                <a:ea typeface="Roboto" charset="0"/>
                <a:cs typeface="Roboto" charset="0"/>
              </a:rPr>
              <a:t>What we do: </a:t>
            </a:r>
          </a:p>
          <a:p>
            <a:r>
              <a:rPr lang="en-US" sz="2400" dirty="0" err="1" smtClean="0">
                <a:latin typeface="Roboto" charset="0"/>
                <a:ea typeface="Roboto" charset="0"/>
                <a:cs typeface="Roboto" charset="0"/>
              </a:rPr>
              <a:t>isla</a:t>
            </a:r>
            <a:r>
              <a:rPr lang="en-US" sz="2400" dirty="0" smtClean="0">
                <a:latin typeface="Roboto" charset="0"/>
                <a:ea typeface="Roboto" charset="0"/>
                <a:cs typeface="Roboto" charset="0"/>
              </a:rPr>
              <a:t> vista beautiful hires </a:t>
            </a:r>
            <a:r>
              <a:rPr lang="en-US" sz="2400" dirty="0">
                <a:latin typeface="Roboto" charset="0"/>
                <a:ea typeface="Roboto" charset="0"/>
                <a:cs typeface="Roboto" charset="0"/>
              </a:rPr>
              <a:t>individuals that have recently experienced or are currently experiencing homelessness to complete an array of community improvement projects, such as clean up graffiti, pick up trash, weed and landscape, and resolve miscellaneous issues. </a:t>
            </a:r>
          </a:p>
          <a:p>
            <a:endParaRPr lang="en-US" dirty="0"/>
          </a:p>
        </p:txBody>
      </p:sp>
      <p:pic>
        <p:nvPicPr>
          <p:cNvPr id="4" name="Picture 3" descr="h4g nsbcuw combo logo psd.jpg"/>
          <p:cNvPicPr>
            <a:picLocks noChangeAspect="1"/>
          </p:cNvPicPr>
          <p:nvPr/>
        </p:nvPicPr>
        <p:blipFill>
          <a:blip r:embed="rId2"/>
          <a:stretch>
            <a:fillRect/>
          </a:stretch>
        </p:blipFill>
        <p:spPr>
          <a:xfrm>
            <a:off x="2796398" y="194688"/>
            <a:ext cx="4037734" cy="108373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1808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buNone/>
            </a:pPr>
            <a:endParaRPr lang="en-US" dirty="0">
              <a:solidFill>
                <a:schemeClr val="bg1"/>
              </a:solidFill>
            </a:endParaRPr>
          </a:p>
        </p:txBody>
      </p:sp>
      <p:pic>
        <p:nvPicPr>
          <p:cNvPr id="5" name="Picture 4" descr="h4g nsbcuw combo logo psd.jpg"/>
          <p:cNvPicPr>
            <a:picLocks noChangeAspect="1"/>
          </p:cNvPicPr>
          <p:nvPr/>
        </p:nvPicPr>
        <p:blipFill>
          <a:blip r:embed="rId2"/>
          <a:stretch>
            <a:fillRect/>
          </a:stretch>
        </p:blipFill>
        <p:spPr>
          <a:xfrm>
            <a:off x="2579297" y="0"/>
            <a:ext cx="4037734" cy="1083739"/>
          </a:xfrm>
          <a:prstGeom prst="rect">
            <a:avLst/>
          </a:prstGeom>
        </p:spPr>
      </p:pic>
      <p:pic>
        <p:nvPicPr>
          <p:cNvPr id="6" name="Picture 5"/>
          <p:cNvPicPr/>
          <p:nvPr/>
        </p:nvPicPr>
        <p:blipFill>
          <a:blip r:embed="rId3"/>
          <a:srcRect/>
          <a:stretch>
            <a:fillRect/>
          </a:stretch>
        </p:blipFill>
        <p:spPr bwMode="auto">
          <a:xfrm>
            <a:off x="3075122" y="1466510"/>
            <a:ext cx="3020878" cy="271179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324100"/>
            <a:ext cx="9144000" cy="1676401"/>
          </a:xfrm>
        </p:spPr>
        <p:txBody>
          <a:bodyPr/>
          <a:lstStyle/>
          <a:p>
            <a:r>
              <a:rPr lang="en-US" sz="5000" dirty="0" smtClean="0">
                <a:latin typeface="Roboto"/>
                <a:cs typeface="Roboto"/>
              </a:rPr>
              <a:t> </a:t>
            </a:r>
          </a:p>
          <a:p>
            <a:endParaRPr lang="en-US" sz="4400" dirty="0" smtClean="0">
              <a:latin typeface="Roboto"/>
              <a:cs typeface="Roboto"/>
            </a:endParaRPr>
          </a:p>
          <a:p>
            <a:r>
              <a:rPr lang="en-US" sz="4400" dirty="0" smtClean="0">
                <a:solidFill>
                  <a:schemeClr val="tx1"/>
                </a:solidFill>
                <a:latin typeface="Roboto"/>
                <a:cs typeface="Roboto"/>
              </a:rPr>
              <a:t>Thank you!</a:t>
            </a:r>
            <a:r>
              <a:rPr lang="en-US" dirty="0" smtClean="0">
                <a:solidFill>
                  <a:schemeClr val="tx1"/>
                </a:solidFill>
              </a:rPr>
              <a:t> </a:t>
            </a:r>
            <a:endParaRPr lang="en-US" dirty="0">
              <a:solidFill>
                <a:schemeClr val="tx1"/>
              </a:solidFill>
            </a:endParaRPr>
          </a:p>
        </p:txBody>
      </p:sp>
      <p:pic>
        <p:nvPicPr>
          <p:cNvPr id="7" name="Picture 6" descr="h4g nsbcuw combo logo psd.jpg"/>
          <p:cNvPicPr>
            <a:picLocks noChangeAspect="1"/>
          </p:cNvPicPr>
          <p:nvPr/>
        </p:nvPicPr>
        <p:blipFill>
          <a:blip r:embed="rId2"/>
          <a:stretch>
            <a:fillRect/>
          </a:stretch>
        </p:blipFill>
        <p:spPr>
          <a:xfrm>
            <a:off x="2579297" y="0"/>
            <a:ext cx="4037734" cy="1083739"/>
          </a:xfrm>
          <a:prstGeom prst="rect">
            <a:avLst/>
          </a:prstGeom>
        </p:spPr>
      </p:pic>
      <p:pic>
        <p:nvPicPr>
          <p:cNvPr id="8" name="Picture 7" descr="ACSBCLOGO19.png"/>
          <p:cNvPicPr>
            <a:picLocks noChangeAspect="1"/>
          </p:cNvPicPr>
          <p:nvPr/>
        </p:nvPicPr>
        <p:blipFill>
          <a:blip r:embed="rId3"/>
          <a:stretch>
            <a:fillRect/>
          </a:stretch>
        </p:blipFill>
        <p:spPr>
          <a:xfrm>
            <a:off x="4344406" y="1169610"/>
            <a:ext cx="891878" cy="891878"/>
          </a:xfrm>
          <a:prstGeom prst="rect">
            <a:avLst/>
          </a:prstGeom>
        </p:spPr>
      </p:pic>
      <p:pic>
        <p:nvPicPr>
          <p:cNvPr id="6" name="Picture 5" descr="Screen Shot 2019-08-09 at 4.24.10 PM.png"/>
          <p:cNvPicPr>
            <a:picLocks noChangeAspect="1"/>
          </p:cNvPicPr>
          <p:nvPr/>
        </p:nvPicPr>
        <p:blipFill>
          <a:blip r:embed="rId4"/>
          <a:stretch>
            <a:fillRect/>
          </a:stretch>
        </p:blipFill>
        <p:spPr>
          <a:xfrm>
            <a:off x="3041650" y="2130561"/>
            <a:ext cx="3359150" cy="188898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406400" y="1447800"/>
            <a:ext cx="8356600" cy="3508653"/>
          </a:xfrm>
          <a:prstGeom prst="rect">
            <a:avLst/>
          </a:prstGeom>
          <a:noFill/>
        </p:spPr>
        <p:txBody>
          <a:bodyPr wrap="square" rtlCol="0">
            <a:spAutoFit/>
          </a:bodyPr>
          <a:lstStyle/>
          <a:p>
            <a:r>
              <a:rPr lang="en-US" sz="3600" b="1" dirty="0" smtClean="0">
                <a:latin typeface="Roboto" charset="0"/>
                <a:ea typeface="Roboto" charset="0"/>
                <a:cs typeface="Roboto" charset="0"/>
              </a:rPr>
              <a:t>How we unite the community: </a:t>
            </a:r>
          </a:p>
          <a:p>
            <a:r>
              <a:rPr lang="en-US" sz="2400" dirty="0" err="1">
                <a:latin typeface="Roboto" charset="0"/>
                <a:ea typeface="Roboto" charset="0"/>
                <a:cs typeface="Roboto" charset="0"/>
              </a:rPr>
              <a:t>i</a:t>
            </a:r>
            <a:r>
              <a:rPr lang="en-US" sz="2400" dirty="0" err="1" smtClean="0">
                <a:latin typeface="Roboto" charset="0"/>
                <a:ea typeface="Roboto" charset="0"/>
                <a:cs typeface="Roboto" charset="0"/>
              </a:rPr>
              <a:t>sla</a:t>
            </a:r>
            <a:r>
              <a:rPr lang="en-US" sz="2400" dirty="0" smtClean="0">
                <a:latin typeface="Roboto" charset="0"/>
                <a:ea typeface="Roboto" charset="0"/>
                <a:cs typeface="Roboto" charset="0"/>
              </a:rPr>
              <a:t> vista beautiful is a unique opportunity to unite different segments of the Isla Vista community. Community members--students, residents, business owners, etc.--can submit issues through the </a:t>
            </a:r>
            <a:r>
              <a:rPr lang="en-US" sz="2400" i="1" dirty="0" err="1" smtClean="0">
                <a:latin typeface="Roboto" charset="0"/>
                <a:ea typeface="Roboto" charset="0"/>
                <a:cs typeface="Roboto" charset="0"/>
              </a:rPr>
              <a:t>SeeClickFix</a:t>
            </a:r>
            <a:r>
              <a:rPr lang="en-US" sz="2400" i="1" dirty="0" smtClean="0">
                <a:latin typeface="Roboto" charset="0"/>
                <a:ea typeface="Roboto" charset="0"/>
                <a:cs typeface="Roboto" charset="0"/>
              </a:rPr>
              <a:t> </a:t>
            </a:r>
            <a:r>
              <a:rPr lang="en-US" sz="2400" dirty="0" smtClean="0">
                <a:latin typeface="Roboto" charset="0"/>
                <a:ea typeface="Roboto" charset="0"/>
                <a:cs typeface="Roboto" charset="0"/>
              </a:rPr>
              <a:t>app, a photo-uploading platform where they can identify various issues and track when those issues are corrected through regular status updates and “before-and-after” pictures. </a:t>
            </a:r>
          </a:p>
          <a:p>
            <a:endParaRPr lang="en-US" sz="1800" dirty="0">
              <a:latin typeface="Roboto" charset="0"/>
              <a:ea typeface="Roboto" charset="0"/>
              <a:cs typeface="Roboto" charset="0"/>
            </a:endParaRPr>
          </a:p>
        </p:txBody>
      </p:sp>
      <p:pic>
        <p:nvPicPr>
          <p:cNvPr id="4" name="Picture 3" descr="h4g nsbcuw combo logo psd.jpg"/>
          <p:cNvPicPr>
            <a:picLocks noChangeAspect="1"/>
          </p:cNvPicPr>
          <p:nvPr/>
        </p:nvPicPr>
        <p:blipFill>
          <a:blip r:embed="rId2"/>
          <a:stretch>
            <a:fillRect/>
          </a:stretch>
        </p:blipFill>
        <p:spPr>
          <a:xfrm>
            <a:off x="2796398" y="194688"/>
            <a:ext cx="4037734" cy="108373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1808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981325" y="1037673"/>
            <a:ext cx="7821737" cy="1384995"/>
          </a:xfrm>
          <a:prstGeom prst="rect">
            <a:avLst/>
          </a:prstGeom>
          <a:noFill/>
        </p:spPr>
        <p:txBody>
          <a:bodyPr wrap="square" rtlCol="0">
            <a:spAutoFit/>
          </a:bodyPr>
          <a:lstStyle/>
          <a:p>
            <a:r>
              <a:rPr lang="en-US" sz="3600" b="1" dirty="0" smtClean="0">
                <a:latin typeface="Roboto"/>
                <a:cs typeface="Roboto"/>
              </a:rPr>
              <a:t>Pilot Project:</a:t>
            </a:r>
          </a:p>
          <a:p>
            <a:r>
              <a:rPr lang="en-US" sz="2400" dirty="0" smtClean="0">
                <a:latin typeface="Roboto"/>
                <a:cs typeface="Roboto"/>
              </a:rPr>
              <a:t>1 Coordinator + 1 </a:t>
            </a:r>
            <a:r>
              <a:rPr lang="en-US" sz="2400" dirty="0" smtClean="0">
                <a:latin typeface="Roboto"/>
                <a:cs typeface="Roboto"/>
              </a:rPr>
              <a:t>Minimum Time AmeriCorps </a:t>
            </a:r>
            <a:r>
              <a:rPr lang="en-US" sz="2400" dirty="0" smtClean="0">
                <a:latin typeface="Roboto"/>
                <a:cs typeface="Roboto"/>
              </a:rPr>
              <a:t>Member </a:t>
            </a:r>
          </a:p>
          <a:p>
            <a:r>
              <a:rPr lang="en-US" sz="2400" dirty="0" smtClean="0">
                <a:latin typeface="Roboto"/>
                <a:cs typeface="Roboto"/>
              </a:rPr>
              <a:t>+ 2 </a:t>
            </a:r>
            <a:r>
              <a:rPr lang="en-US" sz="2400" dirty="0" smtClean="0">
                <a:latin typeface="Roboto"/>
                <a:cs typeface="Roboto"/>
              </a:rPr>
              <a:t>Beautification </a:t>
            </a:r>
            <a:r>
              <a:rPr lang="en-US" sz="2400" dirty="0" smtClean="0">
                <a:latin typeface="Roboto"/>
                <a:cs typeface="Roboto"/>
              </a:rPr>
              <a:t>Staff  </a:t>
            </a:r>
            <a:endParaRPr lang="en-US" sz="2400" dirty="0" smtClean="0">
              <a:latin typeface="Roboto"/>
              <a:cs typeface="Roboto"/>
            </a:endParaRPr>
          </a:p>
        </p:txBody>
      </p:sp>
      <p:pic>
        <p:nvPicPr>
          <p:cNvPr id="9" name="Picture 8" descr="IMG_5173.jpg"/>
          <p:cNvPicPr>
            <a:picLocks noChangeAspect="1"/>
          </p:cNvPicPr>
          <p:nvPr/>
        </p:nvPicPr>
        <p:blipFill>
          <a:blip r:embed="rId2"/>
          <a:stretch>
            <a:fillRect/>
          </a:stretch>
        </p:blipFill>
        <p:spPr>
          <a:xfrm>
            <a:off x="2889211" y="2400300"/>
            <a:ext cx="3407109" cy="2540000"/>
          </a:xfrm>
          <a:prstGeom prst="rect">
            <a:avLst/>
          </a:prstGeom>
          <a:ln>
            <a:noFill/>
          </a:ln>
          <a:effectLst>
            <a:outerShdw blurRad="292100" dist="139700" dir="2700000" algn="tl" rotWithShape="0">
              <a:srgbClr val="333333">
                <a:alpha val="65000"/>
              </a:srgbClr>
            </a:outerShdw>
          </a:effectLst>
        </p:spPr>
      </p:pic>
      <p:pic>
        <p:nvPicPr>
          <p:cNvPr id="8" name="Picture 7" descr="h4g nsbcuw combo logo psd.jpg"/>
          <p:cNvPicPr>
            <a:picLocks noChangeAspect="1"/>
          </p:cNvPicPr>
          <p:nvPr/>
        </p:nvPicPr>
        <p:blipFill>
          <a:blip r:embed="rId3"/>
          <a:stretch>
            <a:fillRect/>
          </a:stretch>
        </p:blipFill>
        <p:spPr>
          <a:xfrm>
            <a:off x="2796398" y="0"/>
            <a:ext cx="4037734" cy="108373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4" y="248825"/>
            <a:ext cx="7576446" cy="555300"/>
          </a:xfrm>
          <a:prstGeom prst="rect">
            <a:avLst/>
          </a:prstGeom>
          <a:noFill/>
          <a:ln>
            <a:noFill/>
          </a:ln>
        </p:spPr>
      </p:pic>
      <p:sp>
        <p:nvSpPr>
          <p:cNvPr id="60" name="Google Shape;60;p14"/>
          <p:cNvSpPr txBox="1"/>
          <p:nvPr/>
        </p:nvSpPr>
        <p:spPr>
          <a:xfrm>
            <a:off x="1780450" y="248825"/>
            <a:ext cx="5157300" cy="48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rgbClr val="FFFFFF"/>
                </a:solidFill>
              </a:rPr>
              <a:t>TOTAL SEECLICKFIX REQUESTS</a:t>
            </a:r>
            <a:endParaRPr sz="2400" dirty="0"/>
          </a:p>
        </p:txBody>
      </p:sp>
      <p:pic>
        <p:nvPicPr>
          <p:cNvPr id="61" name="Google Shape;61;p14"/>
          <p:cNvPicPr preferRelativeResize="0"/>
          <p:nvPr/>
        </p:nvPicPr>
        <p:blipFill rotWithShape="1">
          <a:blip r:embed="rId4">
            <a:alphaModFix/>
          </a:blip>
          <a:srcRect b="7123"/>
          <a:stretch/>
        </p:blipFill>
        <p:spPr>
          <a:xfrm>
            <a:off x="6937750" y="248825"/>
            <a:ext cx="2206250" cy="555300"/>
          </a:xfrm>
          <a:prstGeom prst="rect">
            <a:avLst/>
          </a:prstGeom>
          <a:noFill/>
          <a:ln>
            <a:noFill/>
          </a:ln>
        </p:spPr>
      </p:pic>
      <p:graphicFrame>
        <p:nvGraphicFramePr>
          <p:cNvPr id="62" name="Google Shape;62;p14"/>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838954443"/>
              </p:ext>
            </p:extLst>
          </p:nvPr>
        </p:nvGraphicFramePr>
        <p:xfrm>
          <a:off x="513706" y="840125"/>
          <a:ext cx="8250175" cy="4266899"/>
        </p:xfrm>
        <a:graphic>
          <a:graphicData uri="http://schemas.openxmlformats.org/drawingml/2006/table">
            <a:tbl>
              <a:tblPr>
                <a:noFill/>
                <a:tableStyleId>{3FCD1E6B-36EA-48C9-8736-5554BD767583}</a:tableStyleId>
              </a:tblPr>
              <a:tblGrid>
                <a:gridCol w="3524907">
                  <a:extLst>
                    <a:ext uri="{9D8B030D-6E8A-4147-A177-3AD203B41FA5}">
                      <a16:col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val="20000"/>
                    </a:ext>
                  </a:extLst>
                </a:gridCol>
                <a:gridCol w="1354343">
                  <a:extLst>
                    <a:ext uri="{9D8B030D-6E8A-4147-A177-3AD203B41FA5}">
                      <a16:col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val="20001"/>
                    </a:ext>
                  </a:extLst>
                </a:gridCol>
                <a:gridCol w="1269000">
                  <a:extLst>
                    <a:ext uri="{9D8B030D-6E8A-4147-A177-3AD203B41FA5}">
                      <a16:col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val="20002"/>
                    </a:ext>
                  </a:extLst>
                </a:gridCol>
                <a:gridCol w="2101925">
                  <a:extLst>
                    <a:ext uri="{9D8B030D-6E8A-4147-A177-3AD203B41FA5}">
                      <a16:col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val="20003"/>
                    </a:ext>
                  </a:extLst>
                </a:gridCol>
              </a:tblGrid>
              <a:tr h="383580">
                <a:tc>
                  <a:txBody>
                    <a:bodyPr/>
                    <a:lstStyle/>
                    <a:p>
                      <a:pPr marL="0" lvl="0" indent="0" algn="l" rtl="0">
                        <a:spcBef>
                          <a:spcPts val="0"/>
                        </a:spcBef>
                        <a:spcAft>
                          <a:spcPts val="0"/>
                        </a:spcAft>
                        <a:buNone/>
                      </a:pPr>
                      <a:r>
                        <a:rPr lang="en" sz="1200" b="1" dirty="0">
                          <a:solidFill>
                            <a:schemeClr val="dk1"/>
                          </a:solidFill>
                        </a:rPr>
                        <a:t>Category</a:t>
                      </a:r>
                      <a:endParaRPr sz="1200" b="1" dirty="0">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r>
                        <a:rPr lang="en" b="1"/>
                        <a:t>Total Created </a:t>
                      </a:r>
                      <a:endParaRPr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r>
                        <a:rPr lang="en" b="1"/>
                        <a:t>Closed </a:t>
                      </a:r>
                      <a:endParaRPr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r>
                        <a:rPr lang="en" b="1"/>
                        <a:t>Open </a:t>
                      </a:r>
                      <a:endParaRPr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B7B7"/>
                    </a:solidFill>
                  </a:tcPr>
                </a:tc>
                <a:extLst>
                  <a:ext uri="{0D108BD9-81ED-4DB2-BD59-A6C34878D82A}">
                    <a16:row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val="10000"/>
                  </a:ext>
                </a:extLst>
              </a:tr>
              <a:tr h="391347">
                <a:tc>
                  <a:txBody>
                    <a:bodyPr/>
                    <a:lstStyle/>
                    <a:p>
                      <a:pPr marL="0" lvl="0" indent="0" algn="l" rtl="0">
                        <a:spcBef>
                          <a:spcPts val="0"/>
                        </a:spcBef>
                        <a:spcAft>
                          <a:spcPts val="0"/>
                        </a:spcAft>
                        <a:buClr>
                          <a:schemeClr val="dk1"/>
                        </a:buClr>
                        <a:buSzPts val="1100"/>
                        <a:buFont typeface="Arial"/>
                        <a:buNone/>
                      </a:pPr>
                      <a:r>
                        <a:rPr lang="en" sz="1200">
                          <a:solidFill>
                            <a:schemeClr val="dk1"/>
                          </a:solidFill>
                        </a:rPr>
                        <a:t>Graffiti - Private Property</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92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87</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val="10001"/>
                  </a:ext>
                </a:extLst>
              </a:tr>
              <a:tr h="391347">
                <a:tc>
                  <a:txBody>
                    <a:bodyPr/>
                    <a:lstStyle/>
                    <a:p>
                      <a:pPr marL="0" lvl="0" indent="0" algn="l" rtl="0">
                        <a:spcBef>
                          <a:spcPts val="0"/>
                        </a:spcBef>
                        <a:spcAft>
                          <a:spcPts val="0"/>
                        </a:spcAft>
                        <a:buClr>
                          <a:schemeClr val="dk1"/>
                        </a:buClr>
                        <a:buSzPts val="1100"/>
                        <a:buFont typeface="Arial"/>
                        <a:buNone/>
                      </a:pPr>
                      <a:r>
                        <a:rPr lang="en" sz="1200">
                          <a:solidFill>
                            <a:schemeClr val="dk1"/>
                          </a:solidFill>
                        </a:rPr>
                        <a:t>Graffiti - Marborg Property (dumpsters)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61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61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val="10002"/>
                  </a:ext>
                </a:extLst>
              </a:tr>
              <a:tr h="541876">
                <a:tc>
                  <a:txBody>
                    <a:bodyPr/>
                    <a:lstStyle/>
                    <a:p>
                      <a:pPr marL="0" lvl="0" indent="0" algn="l" rtl="0">
                        <a:spcBef>
                          <a:spcPts val="0"/>
                        </a:spcBef>
                        <a:spcAft>
                          <a:spcPts val="0"/>
                        </a:spcAft>
                        <a:buClr>
                          <a:schemeClr val="dk1"/>
                        </a:buClr>
                        <a:buSzPts val="1100"/>
                        <a:buFont typeface="Arial"/>
                        <a:buNone/>
                      </a:pPr>
                      <a:r>
                        <a:rPr lang="en" sz="1200" dirty="0">
                          <a:solidFill>
                            <a:schemeClr val="dk1"/>
                          </a:solidFill>
                        </a:rPr>
                        <a:t>Graffiti - Public Property (Sidewalks, roads, street signs, community center, etc.)</a:t>
                      </a:r>
                      <a:endParaRPr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39</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28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11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val="10003"/>
                  </a:ext>
                </a:extLst>
              </a:tr>
              <a:tr h="541876">
                <a:tc>
                  <a:txBody>
                    <a:bodyPr/>
                    <a:lstStyle/>
                    <a:p>
                      <a:pPr marL="0" lvl="0" indent="0" algn="l" rtl="0">
                        <a:spcBef>
                          <a:spcPts val="0"/>
                        </a:spcBef>
                        <a:spcAft>
                          <a:spcPts val="0"/>
                        </a:spcAft>
                        <a:buNone/>
                      </a:pPr>
                      <a:r>
                        <a:rPr lang="en" sz="1200">
                          <a:solidFill>
                            <a:schemeClr val="dk1"/>
                          </a:solidFill>
                        </a:rPr>
                        <a:t>Graffiti - Verizon Property (Light green electrical box, sidewalk access hatch)</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val="10004"/>
                  </a:ext>
                </a:extLst>
              </a:tr>
              <a:tr h="391347">
                <a:tc>
                  <a:txBody>
                    <a:bodyPr/>
                    <a:lstStyle/>
                    <a:p>
                      <a:pPr marL="0" lvl="0" indent="0" algn="l" rtl="0">
                        <a:spcBef>
                          <a:spcPts val="0"/>
                        </a:spcBef>
                        <a:spcAft>
                          <a:spcPts val="0"/>
                        </a:spcAft>
                        <a:buNone/>
                      </a:pPr>
                      <a:r>
                        <a:rPr lang="en" sz="1200">
                          <a:solidFill>
                            <a:schemeClr val="dk1"/>
                          </a:solidFill>
                        </a:rPr>
                        <a:t>Graffiti - Parks (Tables, benches, trees,etc.)</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val="10005"/>
                  </a:ext>
                </a:extLst>
              </a:tr>
              <a:tr h="391347">
                <a:tc>
                  <a:txBody>
                    <a:bodyPr/>
                    <a:lstStyle/>
                    <a:p>
                      <a:pPr marL="0" lvl="0" indent="0" algn="l" rtl="0">
                        <a:spcBef>
                          <a:spcPts val="0"/>
                        </a:spcBef>
                        <a:spcAft>
                          <a:spcPts val="0"/>
                        </a:spcAft>
                        <a:buClr>
                          <a:schemeClr val="dk1"/>
                        </a:buClr>
                        <a:buSzPts val="1100"/>
                        <a:buFont typeface="Arial"/>
                        <a:buNone/>
                      </a:pPr>
                      <a:r>
                        <a:rPr lang="en" sz="1200">
                          <a:solidFill>
                            <a:schemeClr val="dk1"/>
                          </a:solidFill>
                        </a:rPr>
                        <a:t>Obstruction to Public Right of Way</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20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20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val="10006"/>
                  </a:ext>
                </a:extLst>
              </a:tr>
              <a:tr h="391347">
                <a:tc>
                  <a:txBody>
                    <a:bodyPr/>
                    <a:lstStyle/>
                    <a:p>
                      <a:pPr marL="0" lvl="0" indent="0" algn="l" rtl="0">
                        <a:spcBef>
                          <a:spcPts val="0"/>
                        </a:spcBef>
                        <a:spcAft>
                          <a:spcPts val="0"/>
                        </a:spcAft>
                        <a:buNone/>
                      </a:pPr>
                      <a:r>
                        <a:rPr lang="en" sz="1200">
                          <a:solidFill>
                            <a:schemeClr val="dk1"/>
                          </a:solidFill>
                        </a:rPr>
                        <a:t>Trash / Garbage</a:t>
                      </a:r>
                      <a:endParaRPr sz="1200">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21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val="10007"/>
                  </a:ext>
                </a:extLst>
              </a:tr>
              <a:tr h="391347">
                <a:tc>
                  <a:txBody>
                    <a:bodyPr/>
                    <a:lstStyle/>
                    <a:p>
                      <a:pPr marL="0" lvl="0" indent="0" algn="l" rtl="0">
                        <a:spcBef>
                          <a:spcPts val="0"/>
                        </a:spcBef>
                        <a:spcAft>
                          <a:spcPts val="0"/>
                        </a:spcAft>
                        <a:buNone/>
                      </a:pPr>
                      <a:r>
                        <a:rPr lang="en" sz="1200">
                          <a:solidFill>
                            <a:schemeClr val="dk1"/>
                          </a:solidFill>
                        </a:rPr>
                        <a:t>Landscaping</a:t>
                      </a:r>
                      <a:endParaRPr sz="1200">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28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24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val="10008"/>
                  </a:ext>
                </a:extLst>
              </a:tr>
              <a:tr h="391347">
                <a:tc>
                  <a:txBody>
                    <a:bodyPr/>
                    <a:lstStyle/>
                    <a:p>
                      <a:pPr marL="0" lvl="0" indent="0" algn="l" rtl="0">
                        <a:spcBef>
                          <a:spcPts val="0"/>
                        </a:spcBef>
                        <a:spcAft>
                          <a:spcPts val="0"/>
                        </a:spcAft>
                        <a:buNone/>
                      </a:pPr>
                      <a:r>
                        <a:rPr lang="en" sz="1200" b="1">
                          <a:solidFill>
                            <a:schemeClr val="dk1"/>
                          </a:solidFill>
                        </a:rPr>
                        <a:t>TOTAL REQUESTS</a:t>
                      </a:r>
                      <a:endParaRPr sz="1200" b="1">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r>
                        <a:rPr lang="en"/>
                        <a:t>272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r>
                        <a:rPr lang="en"/>
                        <a:t>246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r>
                        <a:rPr lang="en" dirty="0"/>
                        <a:t>26</a:t>
                      </a:r>
                      <a:endParaRPr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B7B7"/>
                    </a:solidFill>
                  </a:tcPr>
                </a:tc>
                <a:extLst>
                  <a:ext uri="{0D108BD9-81ED-4DB2-BD59-A6C34878D82A}">
                    <a16:row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val="10009"/>
                  </a:ext>
                </a:extLst>
              </a:tr>
            </a:tbl>
          </a:graphicData>
        </a:graphic>
      </p:graphicFrame>
      <p:sp>
        <p:nvSpPr>
          <p:cNvPr id="2" name="TextBox 1"/>
          <p:cNvSpPr txBox="1"/>
          <p:nvPr/>
        </p:nvSpPr>
        <p:spPr>
          <a:xfrm>
            <a:off x="83511" y="378460"/>
            <a:ext cx="1952089" cy="307777"/>
          </a:xfrm>
          <a:prstGeom prst="rect">
            <a:avLst/>
          </a:prstGeom>
          <a:noFill/>
        </p:spPr>
        <p:txBody>
          <a:bodyPr wrap="square" rtlCol="0">
            <a:spAutoFit/>
          </a:bodyPr>
          <a:lstStyle/>
          <a:p>
            <a:r>
              <a:rPr lang="en-US" dirty="0" smtClean="0">
                <a:solidFill>
                  <a:schemeClr val="bg1"/>
                </a:solidFill>
              </a:rPr>
              <a:t>April 2019 </a:t>
            </a:r>
            <a:r>
              <a:rPr lang="mr-IN" dirty="0" smtClean="0">
                <a:solidFill>
                  <a:schemeClr val="bg1"/>
                </a:solidFill>
              </a:rPr>
              <a:t>–</a:t>
            </a:r>
            <a:r>
              <a:rPr lang="en-US" dirty="0" smtClean="0">
                <a:solidFill>
                  <a:schemeClr val="bg1"/>
                </a:solidFill>
              </a:rPr>
              <a:t> Present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IMG_5172.jpg"/>
          <p:cNvPicPr>
            <a:picLocks noChangeAspect="1"/>
          </p:cNvPicPr>
          <p:nvPr/>
        </p:nvPicPr>
        <p:blipFill>
          <a:blip r:embed="rId2"/>
          <a:stretch>
            <a:fillRect/>
          </a:stretch>
        </p:blipFill>
        <p:spPr>
          <a:xfrm>
            <a:off x="2594776" y="1593508"/>
            <a:ext cx="4433242" cy="3322715"/>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2594776" y="1037673"/>
            <a:ext cx="4433242" cy="800219"/>
          </a:xfrm>
          <a:prstGeom prst="rect">
            <a:avLst/>
          </a:prstGeom>
          <a:noFill/>
        </p:spPr>
        <p:txBody>
          <a:bodyPr wrap="square" rtlCol="0">
            <a:spAutoFit/>
          </a:bodyPr>
          <a:lstStyle/>
          <a:p>
            <a:pPr algn="ctr"/>
            <a:r>
              <a:rPr lang="en-US" sz="3200" dirty="0" smtClean="0">
                <a:latin typeface="Roboto"/>
                <a:cs typeface="Roboto"/>
              </a:rPr>
              <a:t>Service Day </a:t>
            </a:r>
          </a:p>
          <a:p>
            <a:endParaRPr lang="en-US" dirty="0"/>
          </a:p>
        </p:txBody>
      </p:sp>
      <p:pic>
        <p:nvPicPr>
          <p:cNvPr id="7" name="Picture 6" descr="h4g nsbcuw combo logo psd.jpg"/>
          <p:cNvPicPr>
            <a:picLocks noChangeAspect="1"/>
          </p:cNvPicPr>
          <p:nvPr/>
        </p:nvPicPr>
        <p:blipFill>
          <a:blip r:embed="rId3"/>
          <a:stretch>
            <a:fillRect/>
          </a:stretch>
        </p:blipFill>
        <p:spPr>
          <a:xfrm>
            <a:off x="2796398" y="0"/>
            <a:ext cx="4037734" cy="108373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6"/>
        <p:cNvGrpSpPr/>
        <p:nvPr/>
      </p:nvGrpSpPr>
      <p:grpSpPr>
        <a:xfrm>
          <a:off x="0" y="0"/>
          <a:ext cx="0" cy="0"/>
          <a:chOff x="0" y="0"/>
          <a:chExt cx="0" cy="0"/>
        </a:xfrm>
      </p:grpSpPr>
      <p:pic>
        <p:nvPicPr>
          <p:cNvPr id="67" name="Google Shape;67;p15"/>
          <p:cNvPicPr preferRelativeResize="0"/>
          <p:nvPr/>
        </p:nvPicPr>
        <p:blipFill>
          <a:blip r:embed="rId3">
            <a:alphaModFix/>
          </a:blip>
          <a:stretch>
            <a:fillRect/>
          </a:stretch>
        </p:blipFill>
        <p:spPr>
          <a:xfrm>
            <a:off x="958938" y="190288"/>
            <a:ext cx="2930163" cy="4198999"/>
          </a:xfrm>
          <a:prstGeom prst="rect">
            <a:avLst/>
          </a:prstGeom>
          <a:noFill/>
          <a:ln>
            <a:noFill/>
          </a:ln>
        </p:spPr>
      </p:pic>
      <p:sp>
        <p:nvSpPr>
          <p:cNvPr id="68" name="Google Shape;68;p15"/>
          <p:cNvSpPr txBox="1"/>
          <p:nvPr/>
        </p:nvSpPr>
        <p:spPr>
          <a:xfrm>
            <a:off x="3826850" y="5014050"/>
            <a:ext cx="7274700" cy="84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69" name="Google Shape;69;p15"/>
          <p:cNvPicPr preferRelativeResize="0"/>
          <p:nvPr/>
        </p:nvPicPr>
        <p:blipFill>
          <a:blip r:embed="rId4">
            <a:alphaModFix/>
          </a:blip>
          <a:stretch>
            <a:fillRect/>
          </a:stretch>
        </p:blipFill>
        <p:spPr>
          <a:xfrm>
            <a:off x="5254900" y="190273"/>
            <a:ext cx="2930163" cy="4199025"/>
          </a:xfrm>
          <a:prstGeom prst="rect">
            <a:avLst/>
          </a:prstGeom>
          <a:noFill/>
          <a:ln>
            <a:noFill/>
          </a:ln>
        </p:spPr>
      </p:pic>
      <p:sp>
        <p:nvSpPr>
          <p:cNvPr id="70" name="Google Shape;70;p15"/>
          <p:cNvSpPr txBox="1"/>
          <p:nvPr/>
        </p:nvSpPr>
        <p:spPr>
          <a:xfrm>
            <a:off x="1179925" y="4521475"/>
            <a:ext cx="2488200" cy="49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BEFORE</a:t>
            </a:r>
            <a:endParaRPr/>
          </a:p>
        </p:txBody>
      </p:sp>
      <p:sp>
        <p:nvSpPr>
          <p:cNvPr id="71" name="Google Shape;71;p15"/>
          <p:cNvSpPr txBox="1"/>
          <p:nvPr/>
        </p:nvSpPr>
        <p:spPr>
          <a:xfrm>
            <a:off x="5475888" y="4521475"/>
            <a:ext cx="2488200" cy="49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AFTER </a:t>
            </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aint_before.jpg"/>
          <p:cNvPicPr>
            <a:picLocks noChangeAspect="1"/>
          </p:cNvPicPr>
          <p:nvPr/>
        </p:nvPicPr>
        <p:blipFill>
          <a:blip r:embed="rId2"/>
          <a:stretch>
            <a:fillRect/>
          </a:stretch>
        </p:blipFill>
        <p:spPr>
          <a:xfrm>
            <a:off x="949760" y="1554080"/>
            <a:ext cx="3565806" cy="2674355"/>
          </a:xfrm>
          <a:prstGeom prst="rect">
            <a:avLst/>
          </a:prstGeom>
          <a:ln>
            <a:noFill/>
          </a:ln>
          <a:effectLst>
            <a:outerShdw blurRad="292100" dist="139700" dir="2700000" algn="tl" rotWithShape="0">
              <a:srgbClr val="333333">
                <a:alpha val="65000"/>
              </a:srgbClr>
            </a:outerShdw>
          </a:effectLst>
        </p:spPr>
      </p:pic>
      <p:pic>
        <p:nvPicPr>
          <p:cNvPr id="5" name="Picture 4" descr="paint_after.jpg"/>
          <p:cNvPicPr>
            <a:picLocks noChangeAspect="1"/>
          </p:cNvPicPr>
          <p:nvPr/>
        </p:nvPicPr>
        <p:blipFill>
          <a:blip r:embed="rId3"/>
          <a:stretch>
            <a:fillRect/>
          </a:stretch>
        </p:blipFill>
        <p:spPr>
          <a:xfrm>
            <a:off x="5287702" y="1554081"/>
            <a:ext cx="2810417" cy="2810417"/>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949760" y="4502996"/>
            <a:ext cx="7148358" cy="307777"/>
          </a:xfrm>
          <a:prstGeom prst="rect">
            <a:avLst/>
          </a:prstGeom>
          <a:noFill/>
        </p:spPr>
        <p:txBody>
          <a:bodyPr wrap="square" rtlCol="0">
            <a:spAutoFit/>
          </a:bodyPr>
          <a:lstStyle/>
          <a:p>
            <a:pPr algn="ctr"/>
            <a:r>
              <a:rPr lang="en-US" dirty="0" smtClean="0">
                <a:latin typeface="Roboto"/>
                <a:cs typeface="Roboto"/>
              </a:rPr>
              <a:t>142 submitted 93 acknowledged 57 closed     </a:t>
            </a:r>
            <a:endParaRPr lang="en-US" dirty="0">
              <a:latin typeface="Roboto"/>
              <a:cs typeface="Roboto"/>
            </a:endParaRPr>
          </a:p>
        </p:txBody>
      </p:sp>
      <p:pic>
        <p:nvPicPr>
          <p:cNvPr id="8" name="Picture 7" descr="h4g nsbcuw combo logo psd.jpg"/>
          <p:cNvPicPr>
            <a:picLocks noChangeAspect="1"/>
          </p:cNvPicPr>
          <p:nvPr/>
        </p:nvPicPr>
        <p:blipFill>
          <a:blip r:embed="rId4"/>
          <a:stretch>
            <a:fillRect/>
          </a:stretch>
        </p:blipFill>
        <p:spPr>
          <a:xfrm>
            <a:off x="2796398" y="194688"/>
            <a:ext cx="4037734" cy="108373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weed_before_3.jpg"/>
          <p:cNvPicPr>
            <a:picLocks noChangeAspect="1"/>
          </p:cNvPicPr>
          <p:nvPr/>
        </p:nvPicPr>
        <p:blipFill>
          <a:blip r:embed="rId2"/>
          <a:stretch>
            <a:fillRect/>
          </a:stretch>
        </p:blipFill>
        <p:spPr>
          <a:xfrm>
            <a:off x="609273" y="1702708"/>
            <a:ext cx="3438600" cy="2578949"/>
          </a:xfrm>
          <a:prstGeom prst="rect">
            <a:avLst/>
          </a:prstGeom>
          <a:ln>
            <a:noFill/>
          </a:ln>
          <a:effectLst>
            <a:outerShdw blurRad="292100" dist="139700" dir="2700000" algn="tl" rotWithShape="0">
              <a:srgbClr val="333333">
                <a:alpha val="65000"/>
              </a:srgbClr>
            </a:outerShdw>
          </a:effectLst>
        </p:spPr>
      </p:pic>
      <p:pic>
        <p:nvPicPr>
          <p:cNvPr id="11" name="Picture 10" descr="weed_after_3.jpg"/>
          <p:cNvPicPr>
            <a:picLocks noChangeAspect="1"/>
          </p:cNvPicPr>
          <p:nvPr/>
        </p:nvPicPr>
        <p:blipFill>
          <a:blip r:embed="rId3"/>
          <a:stretch>
            <a:fillRect/>
          </a:stretch>
        </p:blipFill>
        <p:spPr>
          <a:xfrm>
            <a:off x="4629637" y="1702708"/>
            <a:ext cx="3438598" cy="2578949"/>
          </a:xfrm>
          <a:prstGeom prst="rect">
            <a:avLst/>
          </a:prstGeom>
          <a:ln>
            <a:noFill/>
          </a:ln>
          <a:effectLst>
            <a:outerShdw blurRad="292100" dist="139700" dir="2700000" algn="tl" rotWithShape="0">
              <a:srgbClr val="333333">
                <a:alpha val="65000"/>
              </a:srgbClr>
            </a:outerShdw>
          </a:effectLst>
        </p:spPr>
      </p:pic>
      <p:pic>
        <p:nvPicPr>
          <p:cNvPr id="5" name="Picture 4" descr="h4g nsbcuw combo logo psd.jpg"/>
          <p:cNvPicPr>
            <a:picLocks noChangeAspect="1"/>
          </p:cNvPicPr>
          <p:nvPr/>
        </p:nvPicPr>
        <p:blipFill>
          <a:blip r:embed="rId4"/>
          <a:stretch>
            <a:fillRect/>
          </a:stretch>
        </p:blipFill>
        <p:spPr>
          <a:xfrm>
            <a:off x="2796398" y="194688"/>
            <a:ext cx="4037734" cy="108373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384</Words>
  <Application>Microsoft Macintosh PowerPoint</Application>
  <PresentationFormat>On-screen Show (16:9)</PresentationFormat>
  <Paragraphs>75</Paragraphs>
  <Slides>21</Slides>
  <Notes>9</Notes>
  <HiddenSlides>0</HiddenSlides>
  <MMClips>0</MMClips>
  <ScaleCrop>false</ScaleCrop>
  <HeadingPairs>
    <vt:vector size="4" baseType="variant">
      <vt:variant>
        <vt:lpstr>Design Template</vt:lpstr>
      </vt:variant>
      <vt:variant>
        <vt:i4>1</vt:i4>
      </vt:variant>
      <vt:variant>
        <vt:lpstr>Slide Titles</vt:lpstr>
      </vt:variant>
      <vt:variant>
        <vt:i4>21</vt:i4>
      </vt:variant>
    </vt:vector>
  </HeadingPairs>
  <TitlesOfParts>
    <vt:vector size="22" baseType="lpstr">
      <vt:lpstr>Simple Light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 Vista Beautification Project </dc:title>
  <cp:lastModifiedBy>Emily ALLEN</cp:lastModifiedBy>
  <cp:revision>9</cp:revision>
  <dcterms:created xsi:type="dcterms:W3CDTF">2019-08-12T23:20:09Z</dcterms:created>
  <dcterms:modified xsi:type="dcterms:W3CDTF">2019-08-13T00:14:54Z</dcterms:modified>
</cp:coreProperties>
</file>