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22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3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61582627-C437-4EAE-9AC3-D0E2A26C559B}">
  <a:tblStyle styleId="{61582627-C437-4EAE-9AC3-D0E2A26C559B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  <a:tblStyle styleId="{429BD89A-31EF-432E-A0F3-3BF26AC3A01C}" styleName="Table_1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22" Type="http://schemas.openxmlformats.org/officeDocument/2006/relationships/slide" Target="slides/slide16.xml"/><Relationship Id="rId21" Type="http://schemas.openxmlformats.org/officeDocument/2006/relationships/slide" Target="slides/slide15.xml"/><Relationship Id="rId24" Type="http://schemas.openxmlformats.org/officeDocument/2006/relationships/slide" Target="slides/slide18.xml"/><Relationship Id="rId23" Type="http://schemas.openxmlformats.org/officeDocument/2006/relationships/slide" Target="slides/slide1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26" Type="http://schemas.openxmlformats.org/officeDocument/2006/relationships/slide" Target="slides/slide20.xml"/><Relationship Id="rId25" Type="http://schemas.openxmlformats.org/officeDocument/2006/relationships/slide" Target="slides/slide19.xml"/><Relationship Id="rId28" Type="http://schemas.openxmlformats.org/officeDocument/2006/relationships/slide" Target="slides/slide22.xml"/><Relationship Id="rId27" Type="http://schemas.openxmlformats.org/officeDocument/2006/relationships/slide" Target="slides/slide21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29" Type="http://schemas.openxmlformats.org/officeDocument/2006/relationships/slide" Target="slides/slide23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f242b3aed5_0_68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f242b3aed5_0_68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3f242b3aed5_0_72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3f242b3aed5_0_7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3f242b3aed5_0_73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Google Shape;113;g3f242b3aed5_0_7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3f242b3aed5_0_73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3f242b3aed5_0_7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3f242b3aed5_0_74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Google Shape;126;g3f242b3aed5_0_7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3f242b3aed5_0_74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Google Shape;133;g3f242b3aed5_0_7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3f242b3aed5_0_75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" name="Google Shape;139;g3f242b3aed5_0_7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3f242b3aed5_0_76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6" name="Google Shape;146;g3f242b3aed5_0_7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3f242b3aed5_0_76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2" name="Google Shape;152;g3f242b3aed5_0_7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3f242b3aed5_0_77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" name="Google Shape;160;g3f242b3aed5_0_77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3f242b3aed5_0_77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6" name="Google Shape;166;g3f242b3aed5_0_77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f242b3aed5_0_69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f242b3aed5_0_69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g3f242b3aed5_0_78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4" name="Google Shape;174;g3f242b3aed5_0_78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3f242b3aed5_0_78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" name="Google Shape;179;g3f242b3aed5_0_78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g3f242b3aed5_0_79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5" name="Google Shape;185;g3f242b3aed5_0_79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g3f242b3aed5_0_79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1" name="Google Shape;191;g3f242b3aed5_0_79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ef11817f9b_0_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ef11817f9b_0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f242b3aed5_0_69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f242b3aed5_0_69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3f242b3aed5_0_70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3f242b3aed5_0_7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3f242b3aed5_0_70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3f242b3aed5_0_70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f242b3aed5_0_7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3f242b3aed5_0_7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3f242b3aed5_0_7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3f242b3aed5_0_7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3f242b3aed5_0_7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3f242b3aed5_0_7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7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8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12.png"/><Relationship Id="rId4" Type="http://schemas.openxmlformats.org/officeDocument/2006/relationships/image" Target="../media/image2.pn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3.png"/><Relationship Id="rId4" Type="http://schemas.openxmlformats.org/officeDocument/2006/relationships/image" Target="../media/image6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5.png"/><Relationship Id="rId4" Type="http://schemas.openxmlformats.org/officeDocument/2006/relationships/image" Target="../media/image10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4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IVCSD 26-27 Preliminary Budget Overview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Operations - $729,538</a:t>
            </a:r>
            <a:endParaRPr/>
          </a:p>
        </p:txBody>
      </p:sp>
      <p:sp>
        <p:nvSpPr>
          <p:cNvPr id="110" name="Google Shape;110;p2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Board compensation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General Manager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Assistant General Manager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Government Administration Intern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District Accountant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District Counsel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Insurance &amp; Workers Compensation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Administrative costs (Zoom, Trello, ADP)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Training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Office costs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" name="Google Shape;116;p2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117" name="Google Shape;117;p23" title="Chart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26215" y="0"/>
            <a:ext cx="8291569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Community Programs &amp; Engagement - $997,673</a:t>
            </a:r>
            <a:endParaRPr/>
          </a:p>
        </p:txBody>
      </p:sp>
      <p:sp>
        <p:nvSpPr>
          <p:cNvPr id="123" name="Google Shape;123;p2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Community Programs &amp; Engagement Director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Community Spaces Project Manager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Community Engagement Project Manager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Community Engagement Intern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Routine Event Support Contract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District Marketing &amp; Engagement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Community Leadership Initiative &amp; Community Ambassador Program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Spring &amp; Halloween Festival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Community Events &amp; Classes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Community Gardens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Health &amp; Safety Vending Machine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2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130" name="Google Shape;130;p25" title="Chart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12836" y="0"/>
            <a:ext cx="8318328" cy="51434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Public Works &amp; Sustainability - $628,718</a:t>
            </a:r>
            <a:endParaRPr/>
          </a:p>
        </p:txBody>
      </p:sp>
      <p:sp>
        <p:nvSpPr>
          <p:cNvPr id="136" name="Google Shape;136;p2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Public Works &amp; Sustainability Director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Waste Reduction &amp; Diversion Program Manager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Compost Operations Project Manager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Beautification Crew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Composting Crew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Move Out Crew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Power washing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Tree Distribution Program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Lighting Distribution Program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Bike Fleet Maintenance &amp; Storage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2" name="Google Shape;142;p2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143" name="Google Shape;143;p27" title="Chart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12836" y="0"/>
            <a:ext cx="8318328" cy="51434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2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Housing - $35,500</a:t>
            </a:r>
            <a:endParaRPr/>
          </a:p>
        </p:txBody>
      </p:sp>
      <p:sp>
        <p:nvSpPr>
          <p:cNvPr id="149" name="Google Shape;149;p2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Housing Mediators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Legal Advisors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Marketing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5" name="Google Shape;155;p2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156" name="Google Shape;156;p29" title="Chart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12836" y="0"/>
            <a:ext cx="8318328" cy="51434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57" name="Google Shape;157;p29" title="Chart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12836" y="0"/>
            <a:ext cx="8318328" cy="51434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3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Safety - $86,300</a:t>
            </a:r>
            <a:endParaRPr/>
          </a:p>
        </p:txBody>
      </p:sp>
      <p:sp>
        <p:nvSpPr>
          <p:cNvPr id="163" name="Google Shape;163;p3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3 Safety Stations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IV Safe - 4 meetings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3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9" name="Google Shape;169;p3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170" name="Google Shape;170;p31" title="Chart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12836" y="0"/>
            <a:ext cx="8318328" cy="51434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71" name="Google Shape;171;p31" title="Chart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12836" y="0"/>
            <a:ext cx="8318328" cy="51434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Summary</a:t>
            </a:r>
            <a:endParaRPr/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Revenue - $2,374,479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Expenses - $2,477,729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Surplus/Deficit - ($103,252)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Approve Preliminary Budget June 23 2026, Final Budget August 11, 2026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32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Fund Balance</a:t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3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Utilization of Fund Balance 26-27</a:t>
            </a:r>
            <a:endParaRPr/>
          </a:p>
        </p:txBody>
      </p:sp>
      <p:sp>
        <p:nvSpPr>
          <p:cNvPr id="182" name="Google Shape;182;p3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$103,000 from undesignated and strategic reserve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$80,000 from Parking Reserve ($50k operating, $30k one time consult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$50,000 from Capital Reserve for IV Community Center improvements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$15,000 from Capital Reserve for cliff fall memorial</a:t>
            </a: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34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aphicFrame>
        <p:nvGraphicFramePr>
          <p:cNvPr id="188" name="Google Shape;188;p34"/>
          <p:cNvGraphicFramePr/>
          <p:nvPr/>
        </p:nvGraphicFramePr>
        <p:xfrm>
          <a:off x="-50" y="-1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{429BD89A-31EF-432E-A0F3-3BF26AC3A01C}</a:tableStyleId>
              </a:tblPr>
              <a:tblGrid>
                <a:gridCol w="2110275"/>
                <a:gridCol w="861625"/>
                <a:gridCol w="844550"/>
                <a:gridCol w="660000"/>
                <a:gridCol w="712725"/>
                <a:gridCol w="677600"/>
                <a:gridCol w="589700"/>
                <a:gridCol w="660000"/>
                <a:gridCol w="660000"/>
                <a:gridCol w="660000"/>
                <a:gridCol w="660000"/>
              </a:tblGrid>
              <a:tr h="3487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Year End 17-18</a:t>
                      </a:r>
                      <a:endParaRPr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Year End 18-19</a:t>
                      </a:r>
                      <a:endParaRPr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Year End 19-20</a:t>
                      </a:r>
                      <a:endParaRPr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Year End 20-21</a:t>
                      </a:r>
                      <a:endParaRPr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Year End 21-22</a:t>
                      </a:r>
                      <a:endParaRPr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Year End 22-23</a:t>
                      </a:r>
                      <a:endParaRPr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Year End 23-24</a:t>
                      </a:r>
                      <a:endParaRPr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Year End 24-25</a:t>
                      </a:r>
                      <a:endParaRPr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Year End 25-26</a:t>
                      </a:r>
                      <a:endParaRPr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Year End 26-27</a:t>
                      </a:r>
                      <a:endParaRPr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4875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/>
                        <a:t>Fund Balance - Total</a:t>
                      </a:r>
                      <a:endParaRPr b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3C47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700"/>
                        <a:t>$57,780</a:t>
                      </a:r>
                      <a:endParaRPr b="1" sz="7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3C47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700"/>
                        <a:t>$575,762</a:t>
                      </a:r>
                      <a:endParaRPr b="1" sz="7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3C47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700"/>
                        <a:t>$1,072,436</a:t>
                      </a:r>
                      <a:endParaRPr b="1" sz="7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3C47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700"/>
                        <a:t>$1,631,015</a:t>
                      </a:r>
                      <a:endParaRPr b="1" sz="7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3C47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700"/>
                        <a:t>$1,954,436</a:t>
                      </a:r>
                      <a:endParaRPr b="1" sz="7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3C47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700"/>
                        <a:t>$2,195,303</a:t>
                      </a:r>
                      <a:endParaRPr b="1" sz="7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3C47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solidFill>
                            <a:schemeClr val="dk1"/>
                          </a:solidFill>
                        </a:rPr>
                        <a:t>$1,967,238</a:t>
                      </a:r>
                      <a:endParaRPr b="1" sz="7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3C47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solidFill>
                            <a:schemeClr val="dk1"/>
                          </a:solidFill>
                        </a:rPr>
                        <a:t>$1,843,278</a:t>
                      </a:r>
                      <a:endParaRPr b="1" sz="7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3C47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solidFill>
                            <a:schemeClr val="dk1"/>
                          </a:solidFill>
                        </a:rPr>
                        <a:t>$1,851,278</a:t>
                      </a:r>
                      <a:endParaRPr b="1" sz="7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3C47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solidFill>
                            <a:schemeClr val="dk1"/>
                          </a:solidFill>
                        </a:rPr>
                        <a:t>$1,601,311</a:t>
                      </a:r>
                      <a:endParaRPr b="1" sz="900">
                        <a:solidFill>
                          <a:schemeClr val="dk1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3C47D"/>
                    </a:solidFill>
                  </a:tcPr>
                </a:tc>
              </a:tr>
              <a:tr h="2321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/>
                        <a:t>Assigned Fund Balance</a:t>
                      </a:r>
                      <a:endParaRPr b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/>
                        <a:t>$50,726</a:t>
                      </a:r>
                      <a:endParaRPr b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/>
                        <a:t>$59,664</a:t>
                      </a:r>
                      <a:endParaRPr b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/>
                        <a:t>$76,761</a:t>
                      </a:r>
                      <a:endParaRPr b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/>
                        <a:t>$112,014.66</a:t>
                      </a:r>
                      <a:endParaRPr b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/>
                        <a:t>$59,140</a:t>
                      </a:r>
                      <a:endParaRPr b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/>
                        <a:t>$27,457</a:t>
                      </a:r>
                      <a:endParaRPr b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/>
                        <a:t>$61,274</a:t>
                      </a:r>
                      <a:endParaRPr b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/>
                        <a:t>$263,000</a:t>
                      </a:r>
                      <a:endParaRPr b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/>
                        <a:t>$250,000</a:t>
                      </a:r>
                      <a:endParaRPr b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solidFill>
                            <a:schemeClr val="dk1"/>
                          </a:solidFill>
                        </a:rPr>
                        <a:t>$170,000</a:t>
                      </a:r>
                      <a:endParaRPr b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599"/>
                    </a:solidFill>
                  </a:tcPr>
                </a:tc>
              </a:tr>
              <a:tr h="2321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" sz="800"/>
                        <a:t>Mediation Program</a:t>
                      </a:r>
                      <a:endParaRPr i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" sz="800"/>
                        <a:t>$26,828</a:t>
                      </a:r>
                      <a:endParaRPr i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" sz="800"/>
                        <a:t>$26,856</a:t>
                      </a:r>
                      <a:endParaRPr i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" sz="800"/>
                        <a:t>$21,489</a:t>
                      </a:r>
                      <a:endParaRPr i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" sz="800"/>
                        <a:t>$21,489</a:t>
                      </a:r>
                      <a:endParaRPr i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" sz="800"/>
                        <a:t>$21,489</a:t>
                      </a:r>
                      <a:endParaRPr i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" sz="800"/>
                        <a:t>$20,162</a:t>
                      </a:r>
                      <a:endParaRPr i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" sz="800"/>
                        <a:t>$18,921</a:t>
                      </a:r>
                      <a:endParaRPr i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" sz="900">
                          <a:solidFill>
                            <a:schemeClr val="dk1"/>
                          </a:solidFill>
                        </a:rPr>
                        <a:t>$18,921</a:t>
                      </a:r>
                      <a:endParaRPr i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" sz="800"/>
                        <a:t>$0.00</a:t>
                      </a:r>
                      <a:endParaRPr i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" sz="800"/>
                        <a:t>0</a:t>
                      </a:r>
                      <a:endParaRPr i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" sz="800"/>
                        <a:t>Safety Stations</a:t>
                      </a:r>
                      <a:endParaRPr i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" sz="800"/>
                        <a:t>$18,898</a:t>
                      </a:r>
                      <a:endParaRPr i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" sz="800"/>
                        <a:t>$18,862</a:t>
                      </a:r>
                      <a:endParaRPr i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" sz="800"/>
                        <a:t>$15,907</a:t>
                      </a:r>
                      <a:endParaRPr i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" sz="800"/>
                        <a:t>$21,834</a:t>
                      </a:r>
                      <a:endParaRPr i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" sz="800"/>
                        <a:t>$37,651</a:t>
                      </a:r>
                      <a:endParaRPr i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" sz="800"/>
                        <a:t>$7,296</a:t>
                      </a:r>
                      <a:endParaRPr i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" sz="800"/>
                        <a:t>$41,411</a:t>
                      </a:r>
                      <a:endParaRPr i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" sz="900">
                          <a:solidFill>
                            <a:schemeClr val="dk1"/>
                          </a:solidFill>
                        </a:rPr>
                        <a:t>$41,411</a:t>
                      </a:r>
                      <a:endParaRPr sz="12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" sz="800"/>
                        <a:t>Graffiti Abatement</a:t>
                      </a:r>
                      <a:endParaRPr i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" sz="800"/>
                        <a:t>$5,000</a:t>
                      </a:r>
                      <a:endParaRPr i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" sz="800"/>
                        <a:t>$8,000</a:t>
                      </a:r>
                      <a:endParaRPr i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" sz="800"/>
                        <a:t>$0</a:t>
                      </a:r>
                      <a:endParaRPr i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" sz="800"/>
                        <a:t>$0</a:t>
                      </a:r>
                      <a:endParaRPr i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" sz="800"/>
                        <a:t>$0</a:t>
                      </a:r>
                      <a:endParaRPr i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" sz="800"/>
                        <a:t>$0</a:t>
                      </a:r>
                      <a:endParaRPr i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" sz="800"/>
                        <a:t>$0</a:t>
                      </a:r>
                      <a:endParaRPr i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" sz="800"/>
                        <a:t>Internship</a:t>
                      </a:r>
                      <a:endParaRPr i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" sz="800"/>
                        <a:t>$0</a:t>
                      </a:r>
                      <a:endParaRPr i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" sz="800"/>
                        <a:t>$5,946</a:t>
                      </a:r>
                      <a:endParaRPr i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" sz="800"/>
                        <a:t>$0</a:t>
                      </a:r>
                      <a:endParaRPr i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" sz="800"/>
                        <a:t>$0</a:t>
                      </a:r>
                      <a:endParaRPr i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" sz="800"/>
                        <a:t>$0</a:t>
                      </a:r>
                      <a:endParaRPr i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" sz="800"/>
                        <a:t>$0</a:t>
                      </a:r>
                      <a:endParaRPr i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" sz="800"/>
                        <a:t>$0</a:t>
                      </a:r>
                      <a:endParaRPr i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" sz="800"/>
                        <a:t>Interpersonal Investigator</a:t>
                      </a:r>
                      <a:endParaRPr i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$0</a:t>
                      </a:r>
                      <a:endParaRPr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$0</a:t>
                      </a:r>
                      <a:endParaRPr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" sz="800"/>
                        <a:t>$0</a:t>
                      </a:r>
                      <a:endParaRPr i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" sz="800"/>
                        <a:t>$31,423</a:t>
                      </a:r>
                      <a:endParaRPr i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" sz="800"/>
                        <a:t>$0</a:t>
                      </a:r>
                      <a:endParaRPr i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$0</a:t>
                      </a:r>
                      <a:endParaRPr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$942</a:t>
                      </a:r>
                      <a:endParaRPr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800">
                          <a:solidFill>
                            <a:schemeClr val="dk1"/>
                          </a:solidFill>
                        </a:rPr>
                        <a:t>$942</a:t>
                      </a:r>
                      <a:endParaRPr sz="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" sz="800"/>
                        <a:t>Move Out</a:t>
                      </a:r>
                      <a:endParaRPr i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21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" sz="800"/>
                        <a:t>Parking</a:t>
                      </a:r>
                      <a:endParaRPr i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$250,000</a:t>
                      </a:r>
                      <a:endParaRPr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$250,000</a:t>
                      </a:r>
                      <a:endParaRPr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$170,000</a:t>
                      </a:r>
                      <a:endParaRPr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" sz="800"/>
                        <a:t>ASUCSB Compost Grant</a:t>
                      </a:r>
                      <a:endParaRPr i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" sz="800"/>
                        <a:t>$39,366</a:t>
                      </a:r>
                      <a:endParaRPr i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" sz="800"/>
                        <a:t>$37,268</a:t>
                      </a:r>
                      <a:endParaRPr i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" sz="800"/>
                        <a:t>$0</a:t>
                      </a:r>
                      <a:endParaRPr i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$0</a:t>
                      </a:r>
                      <a:endParaRPr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/>
                        <a:t>$0</a:t>
                      </a:r>
                      <a:endParaRPr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272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/>
                        <a:t>Restricted</a:t>
                      </a:r>
                      <a:endParaRPr b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999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/>
                        <a:t>$0</a:t>
                      </a:r>
                      <a:endParaRPr b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999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/>
                        <a:t>$1,845</a:t>
                      </a:r>
                      <a:endParaRPr b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999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/>
                        <a:t>$1,773</a:t>
                      </a:r>
                      <a:endParaRPr b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999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/>
                        <a:t>$480.22</a:t>
                      </a:r>
                      <a:endParaRPr b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999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/>
                        <a:t>$0.000</a:t>
                      </a:r>
                      <a:endParaRPr b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999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/>
                        <a:t>$0.00</a:t>
                      </a:r>
                      <a:endParaRPr b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999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/>
                        <a:t>$0.00</a:t>
                      </a:r>
                      <a:endParaRPr b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999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/>
                        <a:t>$0.00</a:t>
                      </a:r>
                      <a:endParaRPr b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999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/>
                        <a:t>$0.00</a:t>
                      </a:r>
                      <a:endParaRPr b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999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/>
                        <a:t>0</a:t>
                      </a:r>
                      <a:endParaRPr b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9999"/>
                    </a:solidFill>
                  </a:tcPr>
                </a:tc>
              </a:tr>
              <a:tr h="34875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/>
                        <a:t>CSD Committed Fund Balance + Undesignated Fund Balance</a:t>
                      </a:r>
                      <a:endParaRPr b="1" sz="800"/>
                    </a:p>
                  </a:txBody>
                  <a:tcPr marT="19050" marB="19050" marR="91425" marL="9142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4C2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/>
                        <a:t>$7,054</a:t>
                      </a:r>
                      <a:endParaRPr b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4C2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/>
                        <a:t>$514,253</a:t>
                      </a:r>
                      <a:endParaRPr b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4C2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/>
                        <a:t>$993,901</a:t>
                      </a:r>
                      <a:endParaRPr b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4C2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/>
                        <a:t>$1,518,520</a:t>
                      </a:r>
                      <a:endParaRPr b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4C2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/>
                        <a:t>$1,895,296</a:t>
                      </a:r>
                      <a:endParaRPr b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4C2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/>
                        <a:t>$2,167,846</a:t>
                      </a:r>
                      <a:endParaRPr b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4C2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/>
                        <a:t>$1,905,964</a:t>
                      </a:r>
                      <a:endParaRPr b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4C2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solidFill>
                            <a:schemeClr val="dk1"/>
                          </a:solidFill>
                        </a:rPr>
                        <a:t>$1,532,005</a:t>
                      </a:r>
                      <a:endParaRPr b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4C2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solidFill>
                            <a:schemeClr val="dk1"/>
                          </a:solidFill>
                        </a:rPr>
                        <a:t>$1,601,278</a:t>
                      </a:r>
                      <a:endParaRPr b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4C2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solidFill>
                            <a:schemeClr val="dk1"/>
                          </a:solidFill>
                        </a:rPr>
                        <a:t>$1,431,311</a:t>
                      </a:r>
                      <a:endParaRPr b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4C2F4"/>
                    </a:solidFill>
                  </a:tcPr>
                </a:tc>
              </a:tr>
              <a:tr h="2321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" sz="800"/>
                        <a:t>Short term strategic 9840</a:t>
                      </a:r>
                      <a:endParaRPr i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" sz="800"/>
                        <a:t>$0</a:t>
                      </a:r>
                      <a:endParaRPr i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" sz="800"/>
                        <a:t>$140,000</a:t>
                      </a:r>
                      <a:endParaRPr i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" sz="800"/>
                        <a:t>$140,000</a:t>
                      </a:r>
                      <a:endParaRPr i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" sz="800"/>
                        <a:t>$140,000.00</a:t>
                      </a:r>
                      <a:endParaRPr i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" sz="800"/>
                        <a:t>$168,000.00</a:t>
                      </a:r>
                      <a:endParaRPr i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" sz="800"/>
                        <a:t>$0.00</a:t>
                      </a:r>
                      <a:endParaRPr i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" sz="800"/>
                        <a:t>$0.00</a:t>
                      </a:r>
                      <a:endParaRPr i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" sz="800"/>
                        <a:t>$0.00</a:t>
                      </a:r>
                      <a:endParaRPr i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" sz="800"/>
                        <a:t>$0.00</a:t>
                      </a:r>
                      <a:endParaRPr i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i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34875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" sz="800"/>
                        <a:t>Capital Maintenance of Structures and Equipment - 9851</a:t>
                      </a:r>
                      <a:endParaRPr i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" sz="800"/>
                        <a:t>$0</a:t>
                      </a:r>
                      <a:endParaRPr i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" sz="800"/>
                        <a:t>$56,000</a:t>
                      </a:r>
                      <a:endParaRPr i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" sz="800"/>
                        <a:t>$56,000</a:t>
                      </a:r>
                      <a:endParaRPr i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" sz="800"/>
                        <a:t>$56,000</a:t>
                      </a:r>
                      <a:endParaRPr i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" sz="800"/>
                        <a:t>$73,000</a:t>
                      </a:r>
                      <a:endParaRPr i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" sz="800"/>
                        <a:t>$73,405</a:t>
                      </a:r>
                      <a:endParaRPr i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" sz="800"/>
                        <a:t>$110,498</a:t>
                      </a:r>
                      <a:endParaRPr i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" sz="800"/>
                        <a:t>$96,777</a:t>
                      </a:r>
                      <a:endParaRPr i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" sz="900">
                          <a:solidFill>
                            <a:schemeClr val="dk1"/>
                          </a:solidFill>
                        </a:rPr>
                        <a:t>$100,434</a:t>
                      </a:r>
                      <a:endParaRPr i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" sz="900">
                          <a:solidFill>
                            <a:schemeClr val="dk1"/>
                          </a:solidFill>
                        </a:rPr>
                        <a:t>$123,886</a:t>
                      </a:r>
                      <a:endParaRPr i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272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" sz="800"/>
                        <a:t>Self Insurance 9845</a:t>
                      </a:r>
                      <a:endParaRPr i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" sz="800"/>
                        <a:t>$0</a:t>
                      </a:r>
                      <a:endParaRPr i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" sz="800"/>
                        <a:t>$111,000</a:t>
                      </a:r>
                      <a:endParaRPr i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" sz="800"/>
                        <a:t>$111,000</a:t>
                      </a:r>
                      <a:endParaRPr i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" sz="800"/>
                        <a:t>$111,000</a:t>
                      </a:r>
                      <a:endParaRPr i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" sz="800"/>
                        <a:t>$146,000</a:t>
                      </a:r>
                      <a:endParaRPr i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" sz="800"/>
                        <a:t>$146,810</a:t>
                      </a:r>
                      <a:endParaRPr i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" sz="800"/>
                        <a:t>$220,997</a:t>
                      </a:r>
                      <a:endParaRPr i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" sz="800"/>
                        <a:t>$193,554</a:t>
                      </a:r>
                      <a:endParaRPr i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" sz="900">
                          <a:solidFill>
                            <a:schemeClr val="dk1"/>
                          </a:solidFill>
                        </a:rPr>
                        <a:t>$200,867</a:t>
                      </a:r>
                      <a:endParaRPr i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" sz="900">
                          <a:solidFill>
                            <a:schemeClr val="dk1"/>
                          </a:solidFill>
                        </a:rPr>
                        <a:t>$247,773</a:t>
                      </a:r>
                      <a:endParaRPr i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272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" sz="800"/>
                        <a:t>Accumulative Capital Outlay - 9830</a:t>
                      </a:r>
                      <a:endParaRPr i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" sz="800"/>
                        <a:t>$0</a:t>
                      </a:r>
                      <a:endParaRPr i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" sz="800"/>
                        <a:t>$207,253</a:t>
                      </a:r>
                      <a:endParaRPr i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" sz="800"/>
                        <a:t>$304,000</a:t>
                      </a:r>
                      <a:endParaRPr i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" sz="800"/>
                        <a:t>$354,000</a:t>
                      </a:r>
                      <a:endParaRPr i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" sz="800"/>
                        <a:t>$307,000</a:t>
                      </a:r>
                      <a:endParaRPr i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" sz="800"/>
                        <a:t>$406,260</a:t>
                      </a:r>
                      <a:endParaRPr i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" sz="800"/>
                        <a:t>$403,572</a:t>
                      </a:r>
                      <a:endParaRPr i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" sz="800"/>
                        <a:t>$426,159</a:t>
                      </a:r>
                      <a:endParaRPr i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" sz="900">
                          <a:solidFill>
                            <a:schemeClr val="dk1"/>
                          </a:solidFill>
                        </a:rPr>
                        <a:t>$459,000</a:t>
                      </a:r>
                      <a:endParaRPr i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" sz="900">
                          <a:solidFill>
                            <a:schemeClr val="dk1"/>
                          </a:solidFill>
                        </a:rPr>
                        <a:t>$497,813</a:t>
                      </a:r>
                      <a:endParaRPr i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272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" sz="800"/>
                        <a:t>Long term strategic 9840</a:t>
                      </a:r>
                      <a:endParaRPr i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" sz="800"/>
                        <a:t>$0</a:t>
                      </a:r>
                      <a:endParaRPr i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" sz="800"/>
                        <a:t>$0</a:t>
                      </a:r>
                      <a:endParaRPr i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" sz="800"/>
                        <a:t>$281,000</a:t>
                      </a:r>
                      <a:endParaRPr i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" sz="800"/>
                        <a:t>$281,000</a:t>
                      </a:r>
                      <a:endParaRPr i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" sz="800"/>
                        <a:t>$336,000</a:t>
                      </a:r>
                      <a:endParaRPr i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" sz="800"/>
                        <a:t>$677,100</a:t>
                      </a:r>
                      <a:endParaRPr i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" sz="800"/>
                        <a:t>$672,620</a:t>
                      </a:r>
                      <a:endParaRPr i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" sz="900">
                          <a:solidFill>
                            <a:schemeClr val="dk1"/>
                          </a:solidFill>
                        </a:rPr>
                        <a:t>$714,058</a:t>
                      </a:r>
                      <a:endParaRPr i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" sz="900">
                          <a:solidFill>
                            <a:schemeClr val="dk1"/>
                          </a:solidFill>
                        </a:rPr>
                        <a:t>$765,000</a:t>
                      </a:r>
                      <a:endParaRPr i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" sz="900">
                          <a:solidFill>
                            <a:schemeClr val="dk1"/>
                          </a:solidFill>
                        </a:rPr>
                        <a:t>$561,839</a:t>
                      </a:r>
                      <a:endParaRPr i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34112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/>
                        <a:t>Total CSD Committed Fund Balance</a:t>
                      </a:r>
                      <a:endParaRPr b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/>
                        <a:t>$0</a:t>
                      </a:r>
                      <a:endParaRPr b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/>
                        <a:t>$514,253</a:t>
                      </a:r>
                      <a:endParaRPr b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/>
                        <a:t>$892,000</a:t>
                      </a:r>
                      <a:endParaRPr b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/>
                        <a:t>$942,000</a:t>
                      </a:r>
                      <a:endParaRPr b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/>
                        <a:t>$1,030,000</a:t>
                      </a:r>
                      <a:endParaRPr b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/>
                        <a:t>$1,303,575</a:t>
                      </a:r>
                      <a:endParaRPr b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/>
                        <a:t>$1,407,687</a:t>
                      </a:r>
                      <a:endParaRPr b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solidFill>
                            <a:schemeClr val="dk1"/>
                          </a:solidFill>
                        </a:rPr>
                        <a:t>$1,142,493</a:t>
                      </a:r>
                      <a:endParaRPr b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solidFill>
                            <a:schemeClr val="dk1"/>
                          </a:solidFill>
                        </a:rPr>
                        <a:t>$1,525,301</a:t>
                      </a:r>
                      <a:endParaRPr b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solidFill>
                            <a:schemeClr val="dk1"/>
                          </a:solidFill>
                        </a:rPr>
                        <a:t>$1,431,311</a:t>
                      </a:r>
                      <a:endParaRPr b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21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/>
                        <a:t>CSD Undesignated Fund Balance</a:t>
                      </a:r>
                      <a:endParaRPr b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5A6B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/>
                        <a:t>$7,054</a:t>
                      </a:r>
                      <a:endParaRPr b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5A6B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/>
                        <a:t>$0</a:t>
                      </a:r>
                      <a:endParaRPr b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5A6B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/>
                        <a:t>$101,901</a:t>
                      </a:r>
                      <a:endParaRPr b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5A6B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/>
                        <a:t>$576,520.12</a:t>
                      </a:r>
                      <a:endParaRPr b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5A6B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/>
                        <a:t>$865,295.82</a:t>
                      </a:r>
                      <a:endParaRPr b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5A6B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/>
                        <a:t>$864,271</a:t>
                      </a:r>
                      <a:endParaRPr b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5A6B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/>
                        <a:t>$498,277</a:t>
                      </a:r>
                      <a:endParaRPr b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5A6B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solidFill>
                            <a:schemeClr val="dk1"/>
                          </a:solidFill>
                        </a:rPr>
                        <a:t>$389,511</a:t>
                      </a:r>
                      <a:endParaRPr b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5A6B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solidFill>
                            <a:schemeClr val="dk1"/>
                          </a:solidFill>
                        </a:rPr>
                        <a:t>$75,977</a:t>
                      </a:r>
                      <a:endParaRPr b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5A6B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/>
                        <a:t>0</a:t>
                      </a:r>
                      <a:endParaRPr b="1" sz="8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5A6BD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3" name="Google Shape;193;p35" title="Chart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36063" y="0"/>
            <a:ext cx="8071869" cy="4991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94" name="Google Shape;194;p35" title="Chart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99138"/>
            <a:ext cx="9143999" cy="49452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Scenarios</a:t>
            </a:r>
            <a:endParaRPr/>
          </a:p>
        </p:txBody>
      </p:sp>
      <p:graphicFrame>
        <p:nvGraphicFramePr>
          <p:cNvPr id="67" name="Google Shape;67;p15"/>
          <p:cNvGraphicFramePr/>
          <p:nvPr/>
        </p:nvGraphicFramePr>
        <p:xfrm>
          <a:off x="387925" y="11538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{61582627-C437-4EAE-9AC3-D0E2A26C559B}</a:tableStyleId>
              </a:tblPr>
              <a:tblGrid>
                <a:gridCol w="1437650"/>
                <a:gridCol w="1437650"/>
                <a:gridCol w="1437650"/>
                <a:gridCol w="1437650"/>
                <a:gridCol w="1437650"/>
                <a:gridCol w="1437650"/>
              </a:tblGrid>
              <a:tr h="9903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Status Quo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SQ + Soltopia + Parking + Outreach FT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SQ + Parking, No Soltopia or Outreach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SQ + Soltopia + Outreach, No Parking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SQ + Outreach + Parking, No Soltopia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11594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Deficit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-$1,265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-$100,000 operating + $50,000 for stage from capital reserves + $80,000 for parking from parking reserve + 15,000 for cliff memorial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-$1,388, + 80k for parking + 50k for stage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-$90,000 operating deficit + $50,000 for stage one time 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-$48,000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6522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Ending Fund Balance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$1,842,023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$ 1,623,807 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$ 1,711,890 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$1,703,940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$ 1,664,807 </a:t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26-27 Budget - Revenue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Revenue Details</a:t>
            </a:r>
            <a:endParaRPr/>
          </a:p>
        </p:txBody>
      </p:sp>
      <p:sp>
        <p:nvSpPr>
          <p:cNvPr id="78" name="Google Shape;78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Utility Tax 8% $1.4m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Water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Gas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Electricity 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Trash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Sewage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UCSB Contribution - $200k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Reservations - $30k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Reserve Withdrawal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Sales - $5k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Sponsorships - $5k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Grants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" name="Google Shape;84;p18"/>
          <p:cNvSpPr txBox="1"/>
          <p:nvPr>
            <p:ph idx="1" type="body"/>
          </p:nvPr>
        </p:nvSpPr>
        <p:spPr>
          <a:xfrm>
            <a:off x="-22825" y="1076800"/>
            <a:ext cx="9166800" cy="4088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85" name="Google Shape;85;p18" title="Chart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12836" y="0"/>
            <a:ext cx="8318328" cy="51434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9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26-27 Budget - Expenses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25-26 Spending by Area/Department</a:t>
            </a:r>
            <a:endParaRPr/>
          </a:p>
        </p:txBody>
      </p:sp>
      <p:sp>
        <p:nvSpPr>
          <p:cNvPr id="96" name="Google Shape;96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97" name="Google Shape;97;p20" title="Chart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12836" y="0"/>
            <a:ext cx="8318328" cy="51434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104" name="Google Shape;104;p21" title="Chart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12836" y="0"/>
            <a:ext cx="8318328" cy="51434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